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85" r:id="rId4"/>
    <p:sldId id="286" r:id="rId5"/>
    <p:sldId id="287" r:id="rId6"/>
    <p:sldId id="294" r:id="rId7"/>
    <p:sldId id="288" r:id="rId8"/>
    <p:sldId id="289" r:id="rId9"/>
    <p:sldId id="290" r:id="rId10"/>
    <p:sldId id="272" r:id="rId11"/>
    <p:sldId id="291" r:id="rId12"/>
    <p:sldId id="292" r:id="rId13"/>
    <p:sldId id="275" r:id="rId14"/>
    <p:sldId id="293" r:id="rId15"/>
  </p:sldIdLst>
  <p:sldSz cx="16002000" cy="8997950"/>
  <p:notesSz cx="6858000" cy="9144000"/>
  <p:defaultTextStyle>
    <a:defPPr>
      <a:defRPr lang="it-IT"/>
    </a:defPPr>
    <a:lvl1pPr marL="0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0044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0089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0133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0177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0221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20266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40310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60354" algn="l" defTabSz="72004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4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428C"/>
    <a:srgbClr val="06888C"/>
    <a:srgbClr val="047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94726" autoAdjust="0"/>
  </p:normalViewPr>
  <p:slideViewPr>
    <p:cSldViewPr snapToGrid="0" snapToObjects="1">
      <p:cViewPr varScale="1">
        <p:scale>
          <a:sx n="81" d="100"/>
          <a:sy n="81" d="100"/>
        </p:scale>
        <p:origin x="1328" y="480"/>
      </p:cViewPr>
      <p:guideLst>
        <p:guide orient="horz" pos="2834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377F0-9699-4151-8F42-8738195DB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9480E0-8DBF-47D1-AE82-B27EB65FE24D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Quasi la metà delle imprese (49,6%) non offre alcuna attività formativa ai propri dipendenti (792 mila imprese).</a:t>
          </a:r>
        </a:p>
      </dgm:t>
    </dgm:pt>
    <dgm:pt modelId="{EF2A748F-386C-4789-B1B3-C7978F7C55C3}" type="parTrans" cxnId="{83E1DEB4-E05F-42DB-966F-053D3D683EB8}">
      <dgm:prSet/>
      <dgm:spPr/>
      <dgm:t>
        <a:bodyPr/>
        <a:lstStyle/>
        <a:p>
          <a:endParaRPr lang="it-IT"/>
        </a:p>
      </dgm:t>
    </dgm:pt>
    <dgm:pt modelId="{F781F290-4C0B-4C6B-A5E8-3BA681B6BA40}" type="sibTrans" cxnId="{83E1DEB4-E05F-42DB-966F-053D3D683EB8}">
      <dgm:prSet/>
      <dgm:spPr/>
      <dgm:t>
        <a:bodyPr/>
        <a:lstStyle/>
        <a:p>
          <a:endParaRPr lang="it-IT"/>
        </a:p>
      </dgm:t>
    </dgm:pt>
    <dgm:pt modelId="{A2C0DD6C-AE6A-425D-82A7-336CABFF51A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11,8 milioni di addetti non hanno partecipato ad alcun corso nel 2022/2023</a:t>
          </a:r>
        </a:p>
      </dgm:t>
    </dgm:pt>
    <dgm:pt modelId="{74A08D78-5B6C-45C5-A934-623D259985D4}" type="parTrans" cxnId="{7211EA05-3EF4-4432-BE0B-9C570790B327}">
      <dgm:prSet/>
      <dgm:spPr/>
      <dgm:t>
        <a:bodyPr/>
        <a:lstStyle/>
        <a:p>
          <a:endParaRPr lang="it-IT"/>
        </a:p>
      </dgm:t>
    </dgm:pt>
    <dgm:pt modelId="{A1BB4103-4081-4BD6-9FD8-F691E4FF79FE}" type="sibTrans" cxnId="{7211EA05-3EF4-4432-BE0B-9C570790B327}">
      <dgm:prSet/>
      <dgm:spPr/>
      <dgm:t>
        <a:bodyPr/>
        <a:lstStyle/>
        <a:p>
          <a:endParaRPr lang="it-IT"/>
        </a:p>
      </dgm:t>
    </dgm:pt>
    <dgm:pt modelId="{3216407B-792D-4ABE-8140-D274B735221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Solo il 68,9% delle imprese con almeno 10 addetti offre formazione continua: un dato che colloca l’Italia al 18° posto in Europa</a:t>
          </a:r>
        </a:p>
      </dgm:t>
    </dgm:pt>
    <dgm:pt modelId="{B1958561-D876-4B73-A2B2-7BEC63E9281D}" type="parTrans" cxnId="{57C5B7AB-1A24-4053-8886-8DC898DEDBD6}">
      <dgm:prSet/>
      <dgm:spPr/>
      <dgm:t>
        <a:bodyPr/>
        <a:lstStyle/>
        <a:p>
          <a:endParaRPr lang="it-IT"/>
        </a:p>
      </dgm:t>
    </dgm:pt>
    <dgm:pt modelId="{C1F8B51A-27AD-445B-B206-2DA71284423E}" type="sibTrans" cxnId="{57C5B7AB-1A24-4053-8886-8DC898DEDBD6}">
      <dgm:prSet/>
      <dgm:spPr/>
      <dgm:t>
        <a:bodyPr/>
        <a:lstStyle/>
        <a:p>
          <a:endParaRPr lang="it-IT"/>
        </a:p>
      </dgm:t>
    </dgm:pt>
    <dgm:pt modelId="{F52E7356-3505-4E33-B503-2C354CFB980D}" type="pres">
      <dgm:prSet presAssocID="{321377F0-9699-4151-8F42-8738195DB583}" presName="linear" presStyleCnt="0">
        <dgm:presLayoutVars>
          <dgm:animLvl val="lvl"/>
          <dgm:resizeHandles val="exact"/>
        </dgm:presLayoutVars>
      </dgm:prSet>
      <dgm:spPr/>
    </dgm:pt>
    <dgm:pt modelId="{0D17E3EA-1A8B-46C2-AE5A-C43665D545DD}" type="pres">
      <dgm:prSet presAssocID="{3D9480E0-8DBF-47D1-AE82-B27EB65FE24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D63E34-D23D-4B1C-B215-93E2EE8CADF3}" type="pres">
      <dgm:prSet presAssocID="{F781F290-4C0B-4C6B-A5E8-3BA681B6BA40}" presName="spacer" presStyleCnt="0"/>
      <dgm:spPr/>
    </dgm:pt>
    <dgm:pt modelId="{4680A6ED-06F5-45D0-9A1D-8869DAE08C6A}" type="pres">
      <dgm:prSet presAssocID="{A2C0DD6C-AE6A-425D-82A7-336CABFF51A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9281659-A369-4568-BC16-2131C9C6E16E}" type="pres">
      <dgm:prSet presAssocID="{A1BB4103-4081-4BD6-9FD8-F691E4FF79FE}" presName="spacer" presStyleCnt="0"/>
      <dgm:spPr/>
    </dgm:pt>
    <dgm:pt modelId="{CCFFD1BC-47B4-43D9-84FE-E2B790022DEB}" type="pres">
      <dgm:prSet presAssocID="{3216407B-792D-4ABE-8140-D274B7352214}" presName="parentText" presStyleLbl="node1" presStyleIdx="2" presStyleCnt="3" custLinFactNeighborY="43374">
        <dgm:presLayoutVars>
          <dgm:chMax val="0"/>
          <dgm:bulletEnabled val="1"/>
        </dgm:presLayoutVars>
      </dgm:prSet>
      <dgm:spPr/>
    </dgm:pt>
  </dgm:ptLst>
  <dgm:cxnLst>
    <dgm:cxn modelId="{7211EA05-3EF4-4432-BE0B-9C570790B327}" srcId="{321377F0-9699-4151-8F42-8738195DB583}" destId="{A2C0DD6C-AE6A-425D-82A7-336CABFF51A4}" srcOrd="1" destOrd="0" parTransId="{74A08D78-5B6C-45C5-A934-623D259985D4}" sibTransId="{A1BB4103-4081-4BD6-9FD8-F691E4FF79FE}"/>
    <dgm:cxn modelId="{7CCDEE12-F72D-46AE-8FF5-93EE3344BB36}" type="presOf" srcId="{3216407B-792D-4ABE-8140-D274B7352214}" destId="{CCFFD1BC-47B4-43D9-84FE-E2B790022DEB}" srcOrd="0" destOrd="0" presId="urn:microsoft.com/office/officeart/2005/8/layout/vList2"/>
    <dgm:cxn modelId="{82C5AD27-1A63-44FA-B73A-E7271558E4CF}" type="presOf" srcId="{321377F0-9699-4151-8F42-8738195DB583}" destId="{F52E7356-3505-4E33-B503-2C354CFB980D}" srcOrd="0" destOrd="0" presId="urn:microsoft.com/office/officeart/2005/8/layout/vList2"/>
    <dgm:cxn modelId="{978AA951-90F0-46EA-8FEB-302E1CB827E7}" type="presOf" srcId="{A2C0DD6C-AE6A-425D-82A7-336CABFF51A4}" destId="{4680A6ED-06F5-45D0-9A1D-8869DAE08C6A}" srcOrd="0" destOrd="0" presId="urn:microsoft.com/office/officeart/2005/8/layout/vList2"/>
    <dgm:cxn modelId="{BE81FD7A-93E1-4ED5-90AB-477E372AD863}" type="presOf" srcId="{3D9480E0-8DBF-47D1-AE82-B27EB65FE24D}" destId="{0D17E3EA-1A8B-46C2-AE5A-C43665D545DD}" srcOrd="0" destOrd="0" presId="urn:microsoft.com/office/officeart/2005/8/layout/vList2"/>
    <dgm:cxn modelId="{57C5B7AB-1A24-4053-8886-8DC898DEDBD6}" srcId="{321377F0-9699-4151-8F42-8738195DB583}" destId="{3216407B-792D-4ABE-8140-D274B7352214}" srcOrd="2" destOrd="0" parTransId="{B1958561-D876-4B73-A2B2-7BEC63E9281D}" sibTransId="{C1F8B51A-27AD-445B-B206-2DA71284423E}"/>
    <dgm:cxn modelId="{83E1DEB4-E05F-42DB-966F-053D3D683EB8}" srcId="{321377F0-9699-4151-8F42-8738195DB583}" destId="{3D9480E0-8DBF-47D1-AE82-B27EB65FE24D}" srcOrd="0" destOrd="0" parTransId="{EF2A748F-386C-4789-B1B3-C7978F7C55C3}" sibTransId="{F781F290-4C0B-4C6B-A5E8-3BA681B6BA40}"/>
    <dgm:cxn modelId="{99B3E32C-B2E5-4EDC-A8E9-98315383FB55}" type="presParOf" srcId="{F52E7356-3505-4E33-B503-2C354CFB980D}" destId="{0D17E3EA-1A8B-46C2-AE5A-C43665D545DD}" srcOrd="0" destOrd="0" presId="urn:microsoft.com/office/officeart/2005/8/layout/vList2"/>
    <dgm:cxn modelId="{5832A284-491C-40F0-8333-2090D0306761}" type="presParOf" srcId="{F52E7356-3505-4E33-B503-2C354CFB980D}" destId="{E0D63E34-D23D-4B1C-B215-93E2EE8CADF3}" srcOrd="1" destOrd="0" presId="urn:microsoft.com/office/officeart/2005/8/layout/vList2"/>
    <dgm:cxn modelId="{29F85454-640F-4FBF-8538-6C42F5806632}" type="presParOf" srcId="{F52E7356-3505-4E33-B503-2C354CFB980D}" destId="{4680A6ED-06F5-45D0-9A1D-8869DAE08C6A}" srcOrd="2" destOrd="0" presId="urn:microsoft.com/office/officeart/2005/8/layout/vList2"/>
    <dgm:cxn modelId="{192C0509-4098-4077-AC84-C2262D974FEF}" type="presParOf" srcId="{F52E7356-3505-4E33-B503-2C354CFB980D}" destId="{39281659-A369-4568-BC16-2131C9C6E16E}" srcOrd="3" destOrd="0" presId="urn:microsoft.com/office/officeart/2005/8/layout/vList2"/>
    <dgm:cxn modelId="{1A9589BA-B2AE-4061-A388-3449DF6D372C}" type="presParOf" srcId="{F52E7356-3505-4E33-B503-2C354CFB980D}" destId="{CCFFD1BC-47B4-43D9-84FE-E2B790022D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1377F0-9699-4151-8F42-8738195DB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9480E0-8DBF-47D1-AE82-B27EB65FE24D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55,3% delle imprese che non formano, non ritiene necessaria la formazione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gm:t>
    </dgm:pt>
    <dgm:pt modelId="{EF2A748F-386C-4789-B1B3-C7978F7C55C3}" type="parTrans" cxnId="{83E1DEB4-E05F-42DB-966F-053D3D683EB8}">
      <dgm:prSet/>
      <dgm:spPr/>
      <dgm:t>
        <a:bodyPr/>
        <a:lstStyle/>
        <a:p>
          <a:endParaRPr lang="it-IT"/>
        </a:p>
      </dgm:t>
    </dgm:pt>
    <dgm:pt modelId="{F781F290-4C0B-4C6B-A5E8-3BA681B6BA40}" type="sibTrans" cxnId="{83E1DEB4-E05F-42DB-966F-053D3D683EB8}">
      <dgm:prSet/>
      <dgm:spPr/>
      <dgm:t>
        <a:bodyPr/>
        <a:lstStyle/>
        <a:p>
          <a:endParaRPr lang="it-IT"/>
        </a:p>
      </dgm:t>
    </dgm:pt>
    <dgm:pt modelId="{A2C0DD6C-AE6A-425D-82A7-336CABFF51A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79,8% delle persone che non partecipa manifesta una carenza di interesse. Di esse il 78% indica l’assenza di bisogno percepito come motivazione principale.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gm:t>
    </dgm:pt>
    <dgm:pt modelId="{74A08D78-5B6C-45C5-A934-623D259985D4}" type="parTrans" cxnId="{7211EA05-3EF4-4432-BE0B-9C570790B327}">
      <dgm:prSet/>
      <dgm:spPr/>
      <dgm:t>
        <a:bodyPr/>
        <a:lstStyle/>
        <a:p>
          <a:endParaRPr lang="it-IT"/>
        </a:p>
      </dgm:t>
    </dgm:pt>
    <dgm:pt modelId="{A1BB4103-4081-4BD6-9FD8-F691E4FF79FE}" type="sibTrans" cxnId="{7211EA05-3EF4-4432-BE0B-9C570790B327}">
      <dgm:prSet/>
      <dgm:spPr/>
      <dgm:t>
        <a:bodyPr/>
        <a:lstStyle/>
        <a:p>
          <a:endParaRPr lang="it-IT"/>
        </a:p>
      </dgm:t>
    </dgm:pt>
    <dgm:pt modelId="{3216407B-792D-4ABE-8140-D274B735221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Solo il 13,1% delle imprese forma i lavoratori per nuove mansioni o nuovi lavori</a:t>
          </a:r>
          <a:r>
            <a:rPr lang="it-IT" sz="2000" b="1" kern="1200" dirty="0">
              <a:solidFill>
                <a:schemeClr val="bg1"/>
              </a:solidFill>
              <a:latin typeface="Futura Medium BT"/>
            </a:rPr>
            <a:t>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gm:t>
    </dgm:pt>
    <dgm:pt modelId="{B1958561-D876-4B73-A2B2-7BEC63E9281D}" type="parTrans" cxnId="{57C5B7AB-1A24-4053-8886-8DC898DEDBD6}">
      <dgm:prSet/>
      <dgm:spPr/>
      <dgm:t>
        <a:bodyPr/>
        <a:lstStyle/>
        <a:p>
          <a:endParaRPr lang="it-IT"/>
        </a:p>
      </dgm:t>
    </dgm:pt>
    <dgm:pt modelId="{C1F8B51A-27AD-445B-B206-2DA71284423E}" type="sibTrans" cxnId="{57C5B7AB-1A24-4053-8886-8DC898DEDBD6}">
      <dgm:prSet/>
      <dgm:spPr/>
      <dgm:t>
        <a:bodyPr/>
        <a:lstStyle/>
        <a:p>
          <a:endParaRPr lang="it-IT"/>
        </a:p>
      </dgm:t>
    </dgm:pt>
    <dgm:pt modelId="{A6B25A28-C1C4-4954-98DD-78094A6C0228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Scarso riconoscimento dei meccanismi e degli strumenti di certificazione</a:t>
          </a:r>
        </a:p>
      </dgm:t>
    </dgm:pt>
    <dgm:pt modelId="{DD959F99-1355-4738-8EC7-50D9B9156BCF}" type="parTrans" cxnId="{7F94D857-1CDF-4486-A8CC-F15433A4CBB6}">
      <dgm:prSet/>
      <dgm:spPr/>
      <dgm:t>
        <a:bodyPr/>
        <a:lstStyle/>
        <a:p>
          <a:endParaRPr lang="it-IT"/>
        </a:p>
      </dgm:t>
    </dgm:pt>
    <dgm:pt modelId="{BCF32998-4223-4761-9B98-2C54626BC45D}" type="sibTrans" cxnId="{7F94D857-1CDF-4486-A8CC-F15433A4CBB6}">
      <dgm:prSet/>
      <dgm:spPr/>
      <dgm:t>
        <a:bodyPr/>
        <a:lstStyle/>
        <a:p>
          <a:endParaRPr lang="it-IT"/>
        </a:p>
      </dgm:t>
    </dgm:pt>
    <dgm:pt modelId="{F52E7356-3505-4E33-B503-2C354CFB980D}" type="pres">
      <dgm:prSet presAssocID="{321377F0-9699-4151-8F42-8738195DB583}" presName="linear" presStyleCnt="0">
        <dgm:presLayoutVars>
          <dgm:animLvl val="lvl"/>
          <dgm:resizeHandles val="exact"/>
        </dgm:presLayoutVars>
      </dgm:prSet>
      <dgm:spPr/>
    </dgm:pt>
    <dgm:pt modelId="{0D17E3EA-1A8B-46C2-AE5A-C43665D545DD}" type="pres">
      <dgm:prSet presAssocID="{3D9480E0-8DBF-47D1-AE82-B27EB65FE24D}" presName="parentText" presStyleLbl="node1" presStyleIdx="0" presStyleCnt="4" custLinFactY="-7260" custLinFactNeighborY="-100000">
        <dgm:presLayoutVars>
          <dgm:chMax val="0"/>
          <dgm:bulletEnabled val="1"/>
        </dgm:presLayoutVars>
      </dgm:prSet>
      <dgm:spPr/>
    </dgm:pt>
    <dgm:pt modelId="{E0D63E34-D23D-4B1C-B215-93E2EE8CADF3}" type="pres">
      <dgm:prSet presAssocID="{F781F290-4C0B-4C6B-A5E8-3BA681B6BA40}" presName="spacer" presStyleCnt="0"/>
      <dgm:spPr/>
    </dgm:pt>
    <dgm:pt modelId="{4680A6ED-06F5-45D0-9A1D-8869DAE08C6A}" type="pres">
      <dgm:prSet presAssocID="{A2C0DD6C-AE6A-425D-82A7-336CABFF51A4}" presName="parentText" presStyleLbl="node1" presStyleIdx="1" presStyleCnt="4" custLinFactY="-8139" custLinFactNeighborY="-100000">
        <dgm:presLayoutVars>
          <dgm:chMax val="0"/>
          <dgm:bulletEnabled val="1"/>
        </dgm:presLayoutVars>
      </dgm:prSet>
      <dgm:spPr/>
    </dgm:pt>
    <dgm:pt modelId="{39281659-A369-4568-BC16-2131C9C6E16E}" type="pres">
      <dgm:prSet presAssocID="{A1BB4103-4081-4BD6-9FD8-F691E4FF79FE}" presName="spacer" presStyleCnt="0"/>
      <dgm:spPr/>
    </dgm:pt>
    <dgm:pt modelId="{CCFFD1BC-47B4-43D9-84FE-E2B790022DEB}" type="pres">
      <dgm:prSet presAssocID="{3216407B-792D-4ABE-8140-D274B7352214}" presName="parentText" presStyleLbl="node1" presStyleIdx="2" presStyleCnt="4" custScaleY="71307" custLinFactY="-12188" custLinFactNeighborY="-100000">
        <dgm:presLayoutVars>
          <dgm:chMax val="0"/>
          <dgm:bulletEnabled val="1"/>
        </dgm:presLayoutVars>
      </dgm:prSet>
      <dgm:spPr/>
    </dgm:pt>
    <dgm:pt modelId="{D5758C9B-4DE7-44EF-BC1B-31045760DF70}" type="pres">
      <dgm:prSet presAssocID="{C1F8B51A-27AD-445B-B206-2DA71284423E}" presName="spacer" presStyleCnt="0"/>
      <dgm:spPr/>
    </dgm:pt>
    <dgm:pt modelId="{0040C4D7-38C6-41C5-AA04-1A370D6C37CF}" type="pres">
      <dgm:prSet presAssocID="{A6B25A28-C1C4-4954-98DD-78094A6C0228}" presName="parentText" presStyleLbl="node1" presStyleIdx="3" presStyleCnt="4" custScaleX="100000" custScaleY="43303" custLinFactY="-12188" custLinFactNeighborY="-100000">
        <dgm:presLayoutVars>
          <dgm:chMax val="0"/>
          <dgm:bulletEnabled val="1"/>
        </dgm:presLayoutVars>
      </dgm:prSet>
      <dgm:spPr/>
    </dgm:pt>
  </dgm:ptLst>
  <dgm:cxnLst>
    <dgm:cxn modelId="{7211EA05-3EF4-4432-BE0B-9C570790B327}" srcId="{321377F0-9699-4151-8F42-8738195DB583}" destId="{A2C0DD6C-AE6A-425D-82A7-336CABFF51A4}" srcOrd="1" destOrd="0" parTransId="{74A08D78-5B6C-45C5-A934-623D259985D4}" sibTransId="{A1BB4103-4081-4BD6-9FD8-F691E4FF79FE}"/>
    <dgm:cxn modelId="{7CCDEE12-F72D-46AE-8FF5-93EE3344BB36}" type="presOf" srcId="{3216407B-792D-4ABE-8140-D274B7352214}" destId="{CCFFD1BC-47B4-43D9-84FE-E2B790022DEB}" srcOrd="0" destOrd="0" presId="urn:microsoft.com/office/officeart/2005/8/layout/vList2"/>
    <dgm:cxn modelId="{82C5AD27-1A63-44FA-B73A-E7271558E4CF}" type="presOf" srcId="{321377F0-9699-4151-8F42-8738195DB583}" destId="{F52E7356-3505-4E33-B503-2C354CFB980D}" srcOrd="0" destOrd="0" presId="urn:microsoft.com/office/officeart/2005/8/layout/vList2"/>
    <dgm:cxn modelId="{978AA951-90F0-46EA-8FEB-302E1CB827E7}" type="presOf" srcId="{A2C0DD6C-AE6A-425D-82A7-336CABFF51A4}" destId="{4680A6ED-06F5-45D0-9A1D-8869DAE08C6A}" srcOrd="0" destOrd="0" presId="urn:microsoft.com/office/officeart/2005/8/layout/vList2"/>
    <dgm:cxn modelId="{7F94D857-1CDF-4486-A8CC-F15433A4CBB6}" srcId="{321377F0-9699-4151-8F42-8738195DB583}" destId="{A6B25A28-C1C4-4954-98DD-78094A6C0228}" srcOrd="3" destOrd="0" parTransId="{DD959F99-1355-4738-8EC7-50D9B9156BCF}" sibTransId="{BCF32998-4223-4761-9B98-2C54626BC45D}"/>
    <dgm:cxn modelId="{2696B960-F312-48F2-853B-1CE90B73D0D9}" type="presOf" srcId="{A6B25A28-C1C4-4954-98DD-78094A6C0228}" destId="{0040C4D7-38C6-41C5-AA04-1A370D6C37CF}" srcOrd="0" destOrd="0" presId="urn:microsoft.com/office/officeart/2005/8/layout/vList2"/>
    <dgm:cxn modelId="{BE81FD7A-93E1-4ED5-90AB-477E372AD863}" type="presOf" srcId="{3D9480E0-8DBF-47D1-AE82-B27EB65FE24D}" destId="{0D17E3EA-1A8B-46C2-AE5A-C43665D545DD}" srcOrd="0" destOrd="0" presId="urn:microsoft.com/office/officeart/2005/8/layout/vList2"/>
    <dgm:cxn modelId="{57C5B7AB-1A24-4053-8886-8DC898DEDBD6}" srcId="{321377F0-9699-4151-8F42-8738195DB583}" destId="{3216407B-792D-4ABE-8140-D274B7352214}" srcOrd="2" destOrd="0" parTransId="{B1958561-D876-4B73-A2B2-7BEC63E9281D}" sibTransId="{C1F8B51A-27AD-445B-B206-2DA71284423E}"/>
    <dgm:cxn modelId="{83E1DEB4-E05F-42DB-966F-053D3D683EB8}" srcId="{321377F0-9699-4151-8F42-8738195DB583}" destId="{3D9480E0-8DBF-47D1-AE82-B27EB65FE24D}" srcOrd="0" destOrd="0" parTransId="{EF2A748F-386C-4789-B1B3-C7978F7C55C3}" sibTransId="{F781F290-4C0B-4C6B-A5E8-3BA681B6BA40}"/>
    <dgm:cxn modelId="{99B3E32C-B2E5-4EDC-A8E9-98315383FB55}" type="presParOf" srcId="{F52E7356-3505-4E33-B503-2C354CFB980D}" destId="{0D17E3EA-1A8B-46C2-AE5A-C43665D545DD}" srcOrd="0" destOrd="0" presId="urn:microsoft.com/office/officeart/2005/8/layout/vList2"/>
    <dgm:cxn modelId="{5832A284-491C-40F0-8333-2090D0306761}" type="presParOf" srcId="{F52E7356-3505-4E33-B503-2C354CFB980D}" destId="{E0D63E34-D23D-4B1C-B215-93E2EE8CADF3}" srcOrd="1" destOrd="0" presId="urn:microsoft.com/office/officeart/2005/8/layout/vList2"/>
    <dgm:cxn modelId="{29F85454-640F-4FBF-8538-6C42F5806632}" type="presParOf" srcId="{F52E7356-3505-4E33-B503-2C354CFB980D}" destId="{4680A6ED-06F5-45D0-9A1D-8869DAE08C6A}" srcOrd="2" destOrd="0" presId="urn:microsoft.com/office/officeart/2005/8/layout/vList2"/>
    <dgm:cxn modelId="{192C0509-4098-4077-AC84-C2262D974FEF}" type="presParOf" srcId="{F52E7356-3505-4E33-B503-2C354CFB980D}" destId="{39281659-A369-4568-BC16-2131C9C6E16E}" srcOrd="3" destOrd="0" presId="urn:microsoft.com/office/officeart/2005/8/layout/vList2"/>
    <dgm:cxn modelId="{1A9589BA-B2AE-4061-A388-3449DF6D372C}" type="presParOf" srcId="{F52E7356-3505-4E33-B503-2C354CFB980D}" destId="{CCFFD1BC-47B4-43D9-84FE-E2B790022DEB}" srcOrd="4" destOrd="0" presId="urn:microsoft.com/office/officeart/2005/8/layout/vList2"/>
    <dgm:cxn modelId="{9EDB67AB-6A50-40CA-B0F8-5078C9EDEBB3}" type="presParOf" srcId="{F52E7356-3505-4E33-B503-2C354CFB980D}" destId="{D5758C9B-4DE7-44EF-BC1B-31045760DF70}" srcOrd="5" destOrd="0" presId="urn:microsoft.com/office/officeart/2005/8/layout/vList2"/>
    <dgm:cxn modelId="{17A36EBB-3DA8-4A16-9AAA-C4FB56C130B1}" type="presParOf" srcId="{F52E7356-3505-4E33-B503-2C354CFB980D}" destId="{0040C4D7-38C6-41C5-AA04-1A370D6C37C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1377F0-9699-4151-8F42-8738195DB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9480E0-8DBF-47D1-AE82-B27EB65FE24D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76,5% delle imprese finanzia la formazione in prevalenza con fondi propri.</a:t>
          </a:r>
        </a:p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Nelle piccole imprese (81,4%).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gm:t>
    </dgm:pt>
    <dgm:pt modelId="{EF2A748F-386C-4789-B1B3-C7978F7C55C3}" type="parTrans" cxnId="{83E1DEB4-E05F-42DB-966F-053D3D683EB8}">
      <dgm:prSet/>
      <dgm:spPr/>
      <dgm:t>
        <a:bodyPr/>
        <a:lstStyle/>
        <a:p>
          <a:endParaRPr lang="it-IT"/>
        </a:p>
      </dgm:t>
    </dgm:pt>
    <dgm:pt modelId="{F781F290-4C0B-4C6B-A5E8-3BA681B6BA40}" type="sibTrans" cxnId="{83E1DEB4-E05F-42DB-966F-053D3D683EB8}">
      <dgm:prSet/>
      <dgm:spPr/>
      <dgm:t>
        <a:bodyPr/>
        <a:lstStyle/>
        <a:p>
          <a:endParaRPr lang="it-IT"/>
        </a:p>
      </dgm:t>
    </dgm:pt>
    <dgm:pt modelId="{A2C0DD6C-AE6A-425D-82A7-336CABFF51A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Solo il 50,4% delle imprese sa che esistono finanziamenti pubblici.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gm:t>
    </dgm:pt>
    <dgm:pt modelId="{74A08D78-5B6C-45C5-A934-623D259985D4}" type="parTrans" cxnId="{7211EA05-3EF4-4432-BE0B-9C570790B327}">
      <dgm:prSet/>
      <dgm:spPr/>
      <dgm:t>
        <a:bodyPr/>
        <a:lstStyle/>
        <a:p>
          <a:endParaRPr lang="it-IT"/>
        </a:p>
      </dgm:t>
    </dgm:pt>
    <dgm:pt modelId="{A1BB4103-4081-4BD6-9FD8-F691E4FF79FE}" type="sibTrans" cxnId="{7211EA05-3EF4-4432-BE0B-9C570790B327}">
      <dgm:prSet/>
      <dgm:spPr/>
      <dgm:t>
        <a:bodyPr/>
        <a:lstStyle/>
        <a:p>
          <a:endParaRPr lang="it-IT"/>
        </a:p>
      </dgm:t>
    </dgm:pt>
    <dgm:pt modelId="{3216407B-792D-4ABE-8140-D274B735221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Ostacoli dichiarati tra chi non li utilizza:</a:t>
          </a:r>
        </a:p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- Procedure complesse (21,7%)</a:t>
          </a:r>
        </a:p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- Difficoltà conciliare finanziamenti e operatività (21%)</a:t>
          </a:r>
        </a:p>
        <a:p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- Costo-beneficio svantaggioso  (14,9%)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gm:t>
    </dgm:pt>
    <dgm:pt modelId="{B1958561-D876-4B73-A2B2-7BEC63E9281D}" type="parTrans" cxnId="{57C5B7AB-1A24-4053-8886-8DC898DEDBD6}">
      <dgm:prSet/>
      <dgm:spPr/>
      <dgm:t>
        <a:bodyPr/>
        <a:lstStyle/>
        <a:p>
          <a:endParaRPr lang="it-IT"/>
        </a:p>
      </dgm:t>
    </dgm:pt>
    <dgm:pt modelId="{C1F8B51A-27AD-445B-B206-2DA71284423E}" type="sibTrans" cxnId="{57C5B7AB-1A24-4053-8886-8DC898DEDBD6}">
      <dgm:prSet/>
      <dgm:spPr/>
      <dgm:t>
        <a:bodyPr/>
        <a:lstStyle/>
        <a:p>
          <a:endParaRPr lang="it-IT"/>
        </a:p>
      </dgm:t>
    </dgm:pt>
    <dgm:pt modelId="{F52E7356-3505-4E33-B503-2C354CFB980D}" type="pres">
      <dgm:prSet presAssocID="{321377F0-9699-4151-8F42-8738195DB583}" presName="linear" presStyleCnt="0">
        <dgm:presLayoutVars>
          <dgm:animLvl val="lvl"/>
          <dgm:resizeHandles val="exact"/>
        </dgm:presLayoutVars>
      </dgm:prSet>
      <dgm:spPr/>
    </dgm:pt>
    <dgm:pt modelId="{0D17E3EA-1A8B-46C2-AE5A-C43665D545DD}" type="pres">
      <dgm:prSet presAssocID="{3D9480E0-8DBF-47D1-AE82-B27EB65FE24D}" presName="parentText" presStyleLbl="node1" presStyleIdx="0" presStyleCnt="3" custScaleX="99556" custScaleY="99270" custLinFactNeighborX="222" custLinFactNeighborY="15826">
        <dgm:presLayoutVars>
          <dgm:chMax val="0"/>
          <dgm:bulletEnabled val="1"/>
        </dgm:presLayoutVars>
      </dgm:prSet>
      <dgm:spPr/>
    </dgm:pt>
    <dgm:pt modelId="{E0D63E34-D23D-4B1C-B215-93E2EE8CADF3}" type="pres">
      <dgm:prSet presAssocID="{F781F290-4C0B-4C6B-A5E8-3BA681B6BA40}" presName="spacer" presStyleCnt="0"/>
      <dgm:spPr/>
    </dgm:pt>
    <dgm:pt modelId="{4680A6ED-06F5-45D0-9A1D-8869DAE08C6A}" type="pres">
      <dgm:prSet presAssocID="{A2C0DD6C-AE6A-425D-82A7-336CABFF51A4}" presName="parentText" presStyleLbl="node1" presStyleIdx="1" presStyleCnt="3" custScaleX="98674" custScaleY="72896" custLinFactNeighborX="663" custLinFactNeighborY="-19551">
        <dgm:presLayoutVars>
          <dgm:chMax val="0"/>
          <dgm:bulletEnabled val="1"/>
        </dgm:presLayoutVars>
      </dgm:prSet>
      <dgm:spPr/>
    </dgm:pt>
    <dgm:pt modelId="{39281659-A369-4568-BC16-2131C9C6E16E}" type="pres">
      <dgm:prSet presAssocID="{A1BB4103-4081-4BD6-9FD8-F691E4FF79FE}" presName="spacer" presStyleCnt="0"/>
      <dgm:spPr/>
    </dgm:pt>
    <dgm:pt modelId="{CCFFD1BC-47B4-43D9-84FE-E2B790022DEB}" type="pres">
      <dgm:prSet presAssocID="{3216407B-792D-4ABE-8140-D274B7352214}" presName="parentText" presStyleLbl="node1" presStyleIdx="2" presStyleCnt="3" custScaleX="99589" custScaleY="120055" custLinFactNeighborX="1080" custLinFactNeighborY="-63068">
        <dgm:presLayoutVars>
          <dgm:chMax val="0"/>
          <dgm:bulletEnabled val="1"/>
        </dgm:presLayoutVars>
      </dgm:prSet>
      <dgm:spPr/>
    </dgm:pt>
  </dgm:ptLst>
  <dgm:cxnLst>
    <dgm:cxn modelId="{7211EA05-3EF4-4432-BE0B-9C570790B327}" srcId="{321377F0-9699-4151-8F42-8738195DB583}" destId="{A2C0DD6C-AE6A-425D-82A7-336CABFF51A4}" srcOrd="1" destOrd="0" parTransId="{74A08D78-5B6C-45C5-A934-623D259985D4}" sibTransId="{A1BB4103-4081-4BD6-9FD8-F691E4FF79FE}"/>
    <dgm:cxn modelId="{7CCDEE12-F72D-46AE-8FF5-93EE3344BB36}" type="presOf" srcId="{3216407B-792D-4ABE-8140-D274B7352214}" destId="{CCFFD1BC-47B4-43D9-84FE-E2B790022DEB}" srcOrd="0" destOrd="0" presId="urn:microsoft.com/office/officeart/2005/8/layout/vList2"/>
    <dgm:cxn modelId="{82C5AD27-1A63-44FA-B73A-E7271558E4CF}" type="presOf" srcId="{321377F0-9699-4151-8F42-8738195DB583}" destId="{F52E7356-3505-4E33-B503-2C354CFB980D}" srcOrd="0" destOrd="0" presId="urn:microsoft.com/office/officeart/2005/8/layout/vList2"/>
    <dgm:cxn modelId="{978AA951-90F0-46EA-8FEB-302E1CB827E7}" type="presOf" srcId="{A2C0DD6C-AE6A-425D-82A7-336CABFF51A4}" destId="{4680A6ED-06F5-45D0-9A1D-8869DAE08C6A}" srcOrd="0" destOrd="0" presId="urn:microsoft.com/office/officeart/2005/8/layout/vList2"/>
    <dgm:cxn modelId="{BE81FD7A-93E1-4ED5-90AB-477E372AD863}" type="presOf" srcId="{3D9480E0-8DBF-47D1-AE82-B27EB65FE24D}" destId="{0D17E3EA-1A8B-46C2-AE5A-C43665D545DD}" srcOrd="0" destOrd="0" presId="urn:microsoft.com/office/officeart/2005/8/layout/vList2"/>
    <dgm:cxn modelId="{57C5B7AB-1A24-4053-8886-8DC898DEDBD6}" srcId="{321377F0-9699-4151-8F42-8738195DB583}" destId="{3216407B-792D-4ABE-8140-D274B7352214}" srcOrd="2" destOrd="0" parTransId="{B1958561-D876-4B73-A2B2-7BEC63E9281D}" sibTransId="{C1F8B51A-27AD-445B-B206-2DA71284423E}"/>
    <dgm:cxn modelId="{83E1DEB4-E05F-42DB-966F-053D3D683EB8}" srcId="{321377F0-9699-4151-8F42-8738195DB583}" destId="{3D9480E0-8DBF-47D1-AE82-B27EB65FE24D}" srcOrd="0" destOrd="0" parTransId="{EF2A748F-386C-4789-B1B3-C7978F7C55C3}" sibTransId="{F781F290-4C0B-4C6B-A5E8-3BA681B6BA40}"/>
    <dgm:cxn modelId="{99B3E32C-B2E5-4EDC-A8E9-98315383FB55}" type="presParOf" srcId="{F52E7356-3505-4E33-B503-2C354CFB980D}" destId="{0D17E3EA-1A8B-46C2-AE5A-C43665D545DD}" srcOrd="0" destOrd="0" presId="urn:microsoft.com/office/officeart/2005/8/layout/vList2"/>
    <dgm:cxn modelId="{5832A284-491C-40F0-8333-2090D0306761}" type="presParOf" srcId="{F52E7356-3505-4E33-B503-2C354CFB980D}" destId="{E0D63E34-D23D-4B1C-B215-93E2EE8CADF3}" srcOrd="1" destOrd="0" presId="urn:microsoft.com/office/officeart/2005/8/layout/vList2"/>
    <dgm:cxn modelId="{29F85454-640F-4FBF-8538-6C42F5806632}" type="presParOf" srcId="{F52E7356-3505-4E33-B503-2C354CFB980D}" destId="{4680A6ED-06F5-45D0-9A1D-8869DAE08C6A}" srcOrd="2" destOrd="0" presId="urn:microsoft.com/office/officeart/2005/8/layout/vList2"/>
    <dgm:cxn modelId="{192C0509-4098-4077-AC84-C2262D974FEF}" type="presParOf" srcId="{F52E7356-3505-4E33-B503-2C354CFB980D}" destId="{39281659-A369-4568-BC16-2131C9C6E16E}" srcOrd="3" destOrd="0" presId="urn:microsoft.com/office/officeart/2005/8/layout/vList2"/>
    <dgm:cxn modelId="{1A9589BA-B2AE-4061-A388-3449DF6D372C}" type="presParOf" srcId="{F52E7356-3505-4E33-B503-2C354CFB980D}" destId="{CCFFD1BC-47B4-43D9-84FE-E2B790022D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1377F0-9699-4151-8F42-8738195DB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9480E0-8DBF-47D1-AE82-B27EB65FE24D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Consulenti del lavoro/commercialisti (42,7%)</a:t>
          </a:r>
        </a:p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Enti di formazione professionale (29%)</a:t>
          </a:r>
        </a:p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Associazioni di categoria  (21%) </a:t>
          </a:r>
        </a:p>
        <a:p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APL (4,6%)</a:t>
          </a:r>
        </a:p>
      </dgm:t>
    </dgm:pt>
    <dgm:pt modelId="{EF2A748F-386C-4789-B1B3-C7978F7C55C3}" type="parTrans" cxnId="{83E1DEB4-E05F-42DB-966F-053D3D683EB8}">
      <dgm:prSet/>
      <dgm:spPr/>
      <dgm:t>
        <a:bodyPr/>
        <a:lstStyle/>
        <a:p>
          <a:endParaRPr lang="it-IT"/>
        </a:p>
      </dgm:t>
    </dgm:pt>
    <dgm:pt modelId="{F781F290-4C0B-4C6B-A5E8-3BA681B6BA40}" type="sibTrans" cxnId="{83E1DEB4-E05F-42DB-966F-053D3D683EB8}">
      <dgm:prSet/>
      <dgm:spPr/>
      <dgm:t>
        <a:bodyPr/>
        <a:lstStyle/>
        <a:p>
          <a:endParaRPr lang="it-IT"/>
        </a:p>
      </dgm:t>
    </dgm:pt>
    <dgm:pt modelId="{F52E7356-3505-4E33-B503-2C354CFB980D}" type="pres">
      <dgm:prSet presAssocID="{321377F0-9699-4151-8F42-8738195DB583}" presName="linear" presStyleCnt="0">
        <dgm:presLayoutVars>
          <dgm:animLvl val="lvl"/>
          <dgm:resizeHandles val="exact"/>
        </dgm:presLayoutVars>
      </dgm:prSet>
      <dgm:spPr/>
    </dgm:pt>
    <dgm:pt modelId="{0D17E3EA-1A8B-46C2-AE5A-C43665D545DD}" type="pres">
      <dgm:prSet presAssocID="{3D9480E0-8DBF-47D1-AE82-B27EB65FE24D}" presName="parentText" presStyleLbl="node1" presStyleIdx="0" presStyleCnt="1" custLinFactNeighborX="-3471" custLinFactNeighborY="-39084">
        <dgm:presLayoutVars>
          <dgm:chMax val="0"/>
          <dgm:bulletEnabled val="1"/>
        </dgm:presLayoutVars>
      </dgm:prSet>
      <dgm:spPr/>
    </dgm:pt>
  </dgm:ptLst>
  <dgm:cxnLst>
    <dgm:cxn modelId="{82C5AD27-1A63-44FA-B73A-E7271558E4CF}" type="presOf" srcId="{321377F0-9699-4151-8F42-8738195DB583}" destId="{F52E7356-3505-4E33-B503-2C354CFB980D}" srcOrd="0" destOrd="0" presId="urn:microsoft.com/office/officeart/2005/8/layout/vList2"/>
    <dgm:cxn modelId="{BE81FD7A-93E1-4ED5-90AB-477E372AD863}" type="presOf" srcId="{3D9480E0-8DBF-47D1-AE82-B27EB65FE24D}" destId="{0D17E3EA-1A8B-46C2-AE5A-C43665D545DD}" srcOrd="0" destOrd="0" presId="urn:microsoft.com/office/officeart/2005/8/layout/vList2"/>
    <dgm:cxn modelId="{83E1DEB4-E05F-42DB-966F-053D3D683EB8}" srcId="{321377F0-9699-4151-8F42-8738195DB583}" destId="{3D9480E0-8DBF-47D1-AE82-B27EB65FE24D}" srcOrd="0" destOrd="0" parTransId="{EF2A748F-386C-4789-B1B3-C7978F7C55C3}" sibTransId="{F781F290-4C0B-4C6B-A5E8-3BA681B6BA40}"/>
    <dgm:cxn modelId="{99B3E32C-B2E5-4EDC-A8E9-98315383FB55}" type="presParOf" srcId="{F52E7356-3505-4E33-B503-2C354CFB980D}" destId="{0D17E3EA-1A8B-46C2-AE5A-C43665D545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1377F0-9699-4151-8F42-8738195DB5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D9480E0-8DBF-47D1-AE82-B27EB65FE24D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47,4% dei corsi è erogato utilizzando almeno in parte forme  di </a:t>
          </a:r>
          <a:r>
            <a:rPr lang="it-IT" sz="2400" b="1" kern="1200" dirty="0" err="1">
              <a:solidFill>
                <a:srgbClr val="00428C"/>
              </a:solidFill>
              <a:latin typeface="Futura Medium BT"/>
              <a:ea typeface="+mn-ea"/>
              <a:cs typeface="+mn-cs"/>
            </a:rPr>
            <a:t>distance</a:t>
          </a: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 learning (FAD), segno di una diffusione ampia della digitalizzazione</a:t>
          </a: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.</a:t>
          </a:r>
        </a:p>
      </dgm:t>
    </dgm:pt>
    <dgm:pt modelId="{EF2A748F-386C-4789-B1B3-C7978F7C55C3}" type="parTrans" cxnId="{83E1DEB4-E05F-42DB-966F-053D3D683EB8}">
      <dgm:prSet/>
      <dgm:spPr/>
      <dgm:t>
        <a:bodyPr/>
        <a:lstStyle/>
        <a:p>
          <a:endParaRPr lang="it-IT"/>
        </a:p>
      </dgm:t>
    </dgm:pt>
    <dgm:pt modelId="{F781F290-4C0B-4C6B-A5E8-3BA681B6BA40}" type="sibTrans" cxnId="{83E1DEB4-E05F-42DB-966F-053D3D683EB8}">
      <dgm:prSet/>
      <dgm:spPr/>
      <dgm:t>
        <a:bodyPr/>
        <a:lstStyle/>
        <a:p>
          <a:endParaRPr lang="it-IT"/>
        </a:p>
      </dgm:t>
    </dgm:pt>
    <dgm:pt modelId="{A2C0DD6C-AE6A-425D-82A7-336CABFF51A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Larga Diffusione di </a:t>
          </a:r>
          <a:r>
            <a:rPr lang="it-IT" sz="2400" b="1" kern="1200" dirty="0" err="1">
              <a:solidFill>
                <a:srgbClr val="00428C"/>
              </a:solidFill>
              <a:latin typeface="Futura Medium BT"/>
              <a:ea typeface="+mn-ea"/>
              <a:cs typeface="+mn-cs"/>
            </a:rPr>
            <a:t>Microcorsi</a:t>
          </a: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 e </a:t>
          </a:r>
          <a:r>
            <a:rPr lang="it-IT" sz="2400" b="1" kern="1200" dirty="0" err="1">
              <a:solidFill>
                <a:srgbClr val="00428C"/>
              </a:solidFill>
              <a:latin typeface="Futura Medium BT"/>
              <a:ea typeface="+mn-ea"/>
              <a:cs typeface="+mn-cs"/>
            </a:rPr>
            <a:t>Microcredenziali</a:t>
          </a: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 e espansione piattaforme digitali nuove entranti </a:t>
          </a:r>
        </a:p>
      </dgm:t>
    </dgm:pt>
    <dgm:pt modelId="{74A08D78-5B6C-45C5-A934-623D259985D4}" type="parTrans" cxnId="{7211EA05-3EF4-4432-BE0B-9C570790B327}">
      <dgm:prSet/>
      <dgm:spPr/>
      <dgm:t>
        <a:bodyPr/>
        <a:lstStyle/>
        <a:p>
          <a:endParaRPr lang="it-IT"/>
        </a:p>
      </dgm:t>
    </dgm:pt>
    <dgm:pt modelId="{A1BB4103-4081-4BD6-9FD8-F691E4FF79FE}" type="sibTrans" cxnId="{7211EA05-3EF4-4432-BE0B-9C570790B327}">
      <dgm:prSet/>
      <dgm:spPr/>
      <dgm:t>
        <a:bodyPr/>
        <a:lstStyle/>
        <a:p>
          <a:endParaRPr lang="it-IT"/>
        </a:p>
      </dgm:t>
    </dgm:pt>
    <dgm:pt modelId="{3216407B-792D-4ABE-8140-D274B7352214}">
      <dgm:prSet phldrT="[Testo]" custT="1"/>
      <dgm:spPr>
        <a:solidFill>
          <a:schemeClr val="bg2">
            <a:lumMod val="90000"/>
          </a:schemeClr>
        </a:solidFill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Learning Analytics e Big Data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Raccolta e analisi dei dati di apprendimento per contenuti/metodologie/ performance</a:t>
          </a:r>
        </a:p>
      </dgm:t>
    </dgm:pt>
    <dgm:pt modelId="{B1958561-D876-4B73-A2B2-7BEC63E9281D}" type="parTrans" cxnId="{57C5B7AB-1A24-4053-8886-8DC898DEDBD6}">
      <dgm:prSet/>
      <dgm:spPr/>
      <dgm:t>
        <a:bodyPr/>
        <a:lstStyle/>
        <a:p>
          <a:endParaRPr lang="it-IT"/>
        </a:p>
      </dgm:t>
    </dgm:pt>
    <dgm:pt modelId="{C1F8B51A-27AD-445B-B206-2DA71284423E}" type="sibTrans" cxnId="{57C5B7AB-1A24-4053-8886-8DC898DEDBD6}">
      <dgm:prSet/>
      <dgm:spPr/>
      <dgm:t>
        <a:bodyPr/>
        <a:lstStyle/>
        <a:p>
          <a:endParaRPr lang="it-IT"/>
        </a:p>
      </dgm:t>
    </dgm:pt>
    <dgm:pt modelId="{78BA13E8-9DDE-4493-AD5D-0C38E3F0AC3B}">
      <dgm:prSet phldrT="[Testo]" custT="1"/>
      <dgm:spPr>
        <a:solidFill>
          <a:srgbClr val="EEECE1">
            <a:lumMod val="9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95250" tIns="95250" rIns="95250" bIns="95250" numCol="1" spcCol="1270" anchor="ctr" anchorCtr="0"/>
        <a:lstStyle/>
        <a:p>
          <a:pPr marL="0"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Intelligenza Artificiale (AI) e Machine Learning</a:t>
          </a:r>
        </a:p>
        <a:p>
          <a:pPr marL="0"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Personalizzazione automatica dei percorsi di apprendimento e dei contenuti</a:t>
          </a:r>
        </a:p>
      </dgm:t>
    </dgm:pt>
    <dgm:pt modelId="{97F04347-7A16-47E4-B6C5-105B057027A0}" type="parTrans" cxnId="{EE656F42-80EB-4DD7-BD67-FBB89F7049BA}">
      <dgm:prSet/>
      <dgm:spPr/>
      <dgm:t>
        <a:bodyPr/>
        <a:lstStyle/>
        <a:p>
          <a:endParaRPr lang="it-IT"/>
        </a:p>
      </dgm:t>
    </dgm:pt>
    <dgm:pt modelId="{673C7C22-B81A-489C-8A0E-7419C85E8DDC}" type="sibTrans" cxnId="{EE656F42-80EB-4DD7-BD67-FBB89F7049BA}">
      <dgm:prSet/>
      <dgm:spPr/>
      <dgm:t>
        <a:bodyPr/>
        <a:lstStyle/>
        <a:p>
          <a:endParaRPr lang="it-IT"/>
        </a:p>
      </dgm:t>
    </dgm:pt>
    <dgm:pt modelId="{F52E7356-3505-4E33-B503-2C354CFB980D}" type="pres">
      <dgm:prSet presAssocID="{321377F0-9699-4151-8F42-8738195DB583}" presName="linear" presStyleCnt="0">
        <dgm:presLayoutVars>
          <dgm:animLvl val="lvl"/>
          <dgm:resizeHandles val="exact"/>
        </dgm:presLayoutVars>
      </dgm:prSet>
      <dgm:spPr/>
    </dgm:pt>
    <dgm:pt modelId="{0D17E3EA-1A8B-46C2-AE5A-C43665D545DD}" type="pres">
      <dgm:prSet presAssocID="{3D9480E0-8DBF-47D1-AE82-B27EB65FE24D}" presName="parentText" presStyleLbl="node1" presStyleIdx="0" presStyleCnt="4" custScaleX="93363" custScaleY="77055" custLinFactNeighborX="222" custLinFactNeighborY="15826">
        <dgm:presLayoutVars>
          <dgm:chMax val="0"/>
          <dgm:bulletEnabled val="1"/>
        </dgm:presLayoutVars>
      </dgm:prSet>
      <dgm:spPr/>
    </dgm:pt>
    <dgm:pt modelId="{E0D63E34-D23D-4B1C-B215-93E2EE8CADF3}" type="pres">
      <dgm:prSet presAssocID="{F781F290-4C0B-4C6B-A5E8-3BA681B6BA40}" presName="spacer" presStyleCnt="0"/>
      <dgm:spPr/>
    </dgm:pt>
    <dgm:pt modelId="{4680A6ED-06F5-45D0-9A1D-8869DAE08C6A}" type="pres">
      <dgm:prSet presAssocID="{A2C0DD6C-AE6A-425D-82A7-336CABFF51A4}" presName="parentText" presStyleLbl="node1" presStyleIdx="1" presStyleCnt="4" custScaleX="93805" custScaleY="43153" custLinFactNeighborX="663" custLinFactNeighborY="-19551">
        <dgm:presLayoutVars>
          <dgm:chMax val="0"/>
          <dgm:bulletEnabled val="1"/>
        </dgm:presLayoutVars>
      </dgm:prSet>
      <dgm:spPr/>
    </dgm:pt>
    <dgm:pt modelId="{39281659-A369-4568-BC16-2131C9C6E16E}" type="pres">
      <dgm:prSet presAssocID="{A1BB4103-4081-4BD6-9FD8-F691E4FF79FE}" presName="spacer" presStyleCnt="0"/>
      <dgm:spPr/>
    </dgm:pt>
    <dgm:pt modelId="{CCFFD1BC-47B4-43D9-84FE-E2B790022DEB}" type="pres">
      <dgm:prSet presAssocID="{3216407B-792D-4ABE-8140-D274B7352214}" presName="parentText" presStyleLbl="node1" presStyleIdx="2" presStyleCnt="4" custScaleX="93078" custScaleY="105060" custLinFactNeighborY="43374">
        <dgm:presLayoutVars>
          <dgm:chMax val="0"/>
          <dgm:bulletEnabled val="1"/>
        </dgm:presLayoutVars>
      </dgm:prSet>
      <dgm:spPr/>
    </dgm:pt>
    <dgm:pt modelId="{53DF24B9-FD06-4AA8-AD75-BFBBBC7506DA}" type="pres">
      <dgm:prSet presAssocID="{C1F8B51A-27AD-445B-B206-2DA71284423E}" presName="spacer" presStyleCnt="0"/>
      <dgm:spPr/>
    </dgm:pt>
    <dgm:pt modelId="{8D91157C-CBF9-473F-B8AD-35BB555C6B04}" type="pres">
      <dgm:prSet presAssocID="{78BA13E8-9DDE-4493-AD5D-0C38E3F0AC3B}" presName="parentText" presStyleLbl="node1" presStyleIdx="3" presStyleCnt="4" custScaleX="94690" custScaleY="84084" custLinFactNeighborX="865" custLinFactNeighborY="68628">
        <dgm:presLayoutVars>
          <dgm:chMax val="0"/>
          <dgm:bulletEnabled val="1"/>
        </dgm:presLayoutVars>
      </dgm:prSet>
      <dgm:spPr>
        <a:xfrm>
          <a:off x="310900" y="4223678"/>
          <a:ext cx="9728734" cy="1453222"/>
        </a:xfrm>
        <a:prstGeom prst="roundRect">
          <a:avLst/>
        </a:prstGeom>
      </dgm:spPr>
    </dgm:pt>
  </dgm:ptLst>
  <dgm:cxnLst>
    <dgm:cxn modelId="{7211EA05-3EF4-4432-BE0B-9C570790B327}" srcId="{321377F0-9699-4151-8F42-8738195DB583}" destId="{A2C0DD6C-AE6A-425D-82A7-336CABFF51A4}" srcOrd="1" destOrd="0" parTransId="{74A08D78-5B6C-45C5-A934-623D259985D4}" sibTransId="{A1BB4103-4081-4BD6-9FD8-F691E4FF79FE}"/>
    <dgm:cxn modelId="{7CCDEE12-F72D-46AE-8FF5-93EE3344BB36}" type="presOf" srcId="{3216407B-792D-4ABE-8140-D274B7352214}" destId="{CCFFD1BC-47B4-43D9-84FE-E2B790022DEB}" srcOrd="0" destOrd="0" presId="urn:microsoft.com/office/officeart/2005/8/layout/vList2"/>
    <dgm:cxn modelId="{82C5AD27-1A63-44FA-B73A-E7271558E4CF}" type="presOf" srcId="{321377F0-9699-4151-8F42-8738195DB583}" destId="{F52E7356-3505-4E33-B503-2C354CFB980D}" srcOrd="0" destOrd="0" presId="urn:microsoft.com/office/officeart/2005/8/layout/vList2"/>
    <dgm:cxn modelId="{EE656F42-80EB-4DD7-BD67-FBB89F7049BA}" srcId="{321377F0-9699-4151-8F42-8738195DB583}" destId="{78BA13E8-9DDE-4493-AD5D-0C38E3F0AC3B}" srcOrd="3" destOrd="0" parTransId="{97F04347-7A16-47E4-B6C5-105B057027A0}" sibTransId="{673C7C22-B81A-489C-8A0E-7419C85E8DDC}"/>
    <dgm:cxn modelId="{978AA951-90F0-46EA-8FEB-302E1CB827E7}" type="presOf" srcId="{A2C0DD6C-AE6A-425D-82A7-336CABFF51A4}" destId="{4680A6ED-06F5-45D0-9A1D-8869DAE08C6A}" srcOrd="0" destOrd="0" presId="urn:microsoft.com/office/officeart/2005/8/layout/vList2"/>
    <dgm:cxn modelId="{BE81FD7A-93E1-4ED5-90AB-477E372AD863}" type="presOf" srcId="{3D9480E0-8DBF-47D1-AE82-B27EB65FE24D}" destId="{0D17E3EA-1A8B-46C2-AE5A-C43665D545DD}" srcOrd="0" destOrd="0" presId="urn:microsoft.com/office/officeart/2005/8/layout/vList2"/>
    <dgm:cxn modelId="{693753A8-FDFB-4F0A-BD86-D8B9C8AE8AC3}" type="presOf" srcId="{78BA13E8-9DDE-4493-AD5D-0C38E3F0AC3B}" destId="{8D91157C-CBF9-473F-B8AD-35BB555C6B04}" srcOrd="0" destOrd="0" presId="urn:microsoft.com/office/officeart/2005/8/layout/vList2"/>
    <dgm:cxn modelId="{57C5B7AB-1A24-4053-8886-8DC898DEDBD6}" srcId="{321377F0-9699-4151-8F42-8738195DB583}" destId="{3216407B-792D-4ABE-8140-D274B7352214}" srcOrd="2" destOrd="0" parTransId="{B1958561-D876-4B73-A2B2-7BEC63E9281D}" sibTransId="{C1F8B51A-27AD-445B-B206-2DA71284423E}"/>
    <dgm:cxn modelId="{83E1DEB4-E05F-42DB-966F-053D3D683EB8}" srcId="{321377F0-9699-4151-8F42-8738195DB583}" destId="{3D9480E0-8DBF-47D1-AE82-B27EB65FE24D}" srcOrd="0" destOrd="0" parTransId="{EF2A748F-386C-4789-B1B3-C7978F7C55C3}" sibTransId="{F781F290-4C0B-4C6B-A5E8-3BA681B6BA40}"/>
    <dgm:cxn modelId="{99B3E32C-B2E5-4EDC-A8E9-98315383FB55}" type="presParOf" srcId="{F52E7356-3505-4E33-B503-2C354CFB980D}" destId="{0D17E3EA-1A8B-46C2-AE5A-C43665D545DD}" srcOrd="0" destOrd="0" presId="urn:microsoft.com/office/officeart/2005/8/layout/vList2"/>
    <dgm:cxn modelId="{5832A284-491C-40F0-8333-2090D0306761}" type="presParOf" srcId="{F52E7356-3505-4E33-B503-2C354CFB980D}" destId="{E0D63E34-D23D-4B1C-B215-93E2EE8CADF3}" srcOrd="1" destOrd="0" presId="urn:microsoft.com/office/officeart/2005/8/layout/vList2"/>
    <dgm:cxn modelId="{29F85454-640F-4FBF-8538-6C42F5806632}" type="presParOf" srcId="{F52E7356-3505-4E33-B503-2C354CFB980D}" destId="{4680A6ED-06F5-45D0-9A1D-8869DAE08C6A}" srcOrd="2" destOrd="0" presId="urn:microsoft.com/office/officeart/2005/8/layout/vList2"/>
    <dgm:cxn modelId="{192C0509-4098-4077-AC84-C2262D974FEF}" type="presParOf" srcId="{F52E7356-3505-4E33-B503-2C354CFB980D}" destId="{39281659-A369-4568-BC16-2131C9C6E16E}" srcOrd="3" destOrd="0" presId="urn:microsoft.com/office/officeart/2005/8/layout/vList2"/>
    <dgm:cxn modelId="{1A9589BA-B2AE-4061-A388-3449DF6D372C}" type="presParOf" srcId="{F52E7356-3505-4E33-B503-2C354CFB980D}" destId="{CCFFD1BC-47B4-43D9-84FE-E2B790022DEB}" srcOrd="4" destOrd="0" presId="urn:microsoft.com/office/officeart/2005/8/layout/vList2"/>
    <dgm:cxn modelId="{7DD21605-2E99-496B-8F03-EED8DDAC581A}" type="presParOf" srcId="{F52E7356-3505-4E33-B503-2C354CFB980D}" destId="{53DF24B9-FD06-4AA8-AD75-BFBBBC7506DA}" srcOrd="5" destOrd="0" presId="urn:microsoft.com/office/officeart/2005/8/layout/vList2"/>
    <dgm:cxn modelId="{BACA073A-0E11-47A1-B3CE-E3CA2CABA1A0}" type="presParOf" srcId="{F52E7356-3505-4E33-B503-2C354CFB980D}" destId="{8D91157C-CBF9-473F-B8AD-35BB555C6B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E3EA-1A8B-46C2-AE5A-C43665D545DD}">
      <dsp:nvSpPr>
        <dsp:cNvPr id="0" name=""/>
        <dsp:cNvSpPr/>
      </dsp:nvSpPr>
      <dsp:spPr>
        <a:xfrm>
          <a:off x="0" y="1378500"/>
          <a:ext cx="6375400" cy="121680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Quasi la metà delle imprese (49,6%) non offre alcuna attività formativa ai propri dipendenti (792 mila imprese).</a:t>
          </a:r>
        </a:p>
      </dsp:txBody>
      <dsp:txXfrm>
        <a:off x="59399" y="1437899"/>
        <a:ext cx="6256602" cy="1098002"/>
      </dsp:txXfrm>
    </dsp:sp>
    <dsp:sp modelId="{4680A6ED-06F5-45D0-9A1D-8869DAE08C6A}">
      <dsp:nvSpPr>
        <dsp:cNvPr id="0" name=""/>
        <dsp:cNvSpPr/>
      </dsp:nvSpPr>
      <dsp:spPr>
        <a:xfrm>
          <a:off x="0" y="2782500"/>
          <a:ext cx="6375400" cy="121680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11,8 milioni di addetti non hanno partecipato ad alcun corso nel 2022/2023</a:t>
          </a:r>
        </a:p>
      </dsp:txBody>
      <dsp:txXfrm>
        <a:off x="59399" y="2841899"/>
        <a:ext cx="6256602" cy="1098002"/>
      </dsp:txXfrm>
    </dsp:sp>
    <dsp:sp modelId="{CCFFD1BC-47B4-43D9-84FE-E2B790022DEB}">
      <dsp:nvSpPr>
        <dsp:cNvPr id="0" name=""/>
        <dsp:cNvSpPr/>
      </dsp:nvSpPr>
      <dsp:spPr>
        <a:xfrm>
          <a:off x="0" y="4267696"/>
          <a:ext cx="6375400" cy="121680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Solo il 68,9% delle imprese con almeno 10 addetti offre formazione continua: un dato che colloca l’Italia al 18° posto in Europa</a:t>
          </a:r>
        </a:p>
      </dsp:txBody>
      <dsp:txXfrm>
        <a:off x="59399" y="4327095"/>
        <a:ext cx="62566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E3EA-1A8B-46C2-AE5A-C43665D545DD}">
      <dsp:nvSpPr>
        <dsp:cNvPr id="0" name=""/>
        <dsp:cNvSpPr/>
      </dsp:nvSpPr>
      <dsp:spPr>
        <a:xfrm>
          <a:off x="0" y="253148"/>
          <a:ext cx="5854700" cy="153504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55,3% delle imprese che non formano, non ritiene necessaria la formazione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sp:txBody>
      <dsp:txXfrm>
        <a:off x="74934" y="328082"/>
        <a:ext cx="5704832" cy="1385172"/>
      </dsp:txXfrm>
    </dsp:sp>
    <dsp:sp modelId="{4680A6ED-06F5-45D0-9A1D-8869DAE08C6A}">
      <dsp:nvSpPr>
        <dsp:cNvPr id="0" name=""/>
        <dsp:cNvSpPr/>
      </dsp:nvSpPr>
      <dsp:spPr>
        <a:xfrm>
          <a:off x="0" y="1959015"/>
          <a:ext cx="5854700" cy="153504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79,8% delle persone che non partecipa manifesta una carenza di interesse. Di esse il 78% indica l’assenza di bisogno percepito come motivazione principale.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sp:txBody>
      <dsp:txXfrm>
        <a:off x="74934" y="2033949"/>
        <a:ext cx="5704832" cy="1385172"/>
      </dsp:txXfrm>
    </dsp:sp>
    <dsp:sp modelId="{CCFFD1BC-47B4-43D9-84FE-E2B790022DEB}">
      <dsp:nvSpPr>
        <dsp:cNvPr id="0" name=""/>
        <dsp:cNvSpPr/>
      </dsp:nvSpPr>
      <dsp:spPr>
        <a:xfrm>
          <a:off x="0" y="3616222"/>
          <a:ext cx="5854700" cy="1094590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Solo il 13,1% delle imprese forma i lavoratori per nuove mansioni o nuovi lavori</a:t>
          </a:r>
          <a:r>
            <a:rPr lang="it-IT" sz="2000" b="1" kern="1200" dirty="0">
              <a:solidFill>
                <a:schemeClr val="bg1"/>
              </a:solidFill>
              <a:latin typeface="Futura Medium BT"/>
            </a:rPr>
            <a:t>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sp:txBody>
      <dsp:txXfrm>
        <a:off x="53433" y="3669655"/>
        <a:ext cx="5747834" cy="987724"/>
      </dsp:txXfrm>
    </dsp:sp>
    <dsp:sp modelId="{0040C4D7-38C6-41C5-AA04-1A370D6C37CF}">
      <dsp:nvSpPr>
        <dsp:cNvPr id="0" name=""/>
        <dsp:cNvSpPr/>
      </dsp:nvSpPr>
      <dsp:spPr>
        <a:xfrm>
          <a:off x="0" y="4895133"/>
          <a:ext cx="5854700" cy="664718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Scarso riconoscimento dei meccanismi e degli strumenti di certificazione</a:t>
          </a:r>
        </a:p>
      </dsp:txBody>
      <dsp:txXfrm>
        <a:off x="32449" y="4927582"/>
        <a:ext cx="5789802" cy="599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E3EA-1A8B-46C2-AE5A-C43665D545DD}">
      <dsp:nvSpPr>
        <dsp:cNvPr id="0" name=""/>
        <dsp:cNvSpPr/>
      </dsp:nvSpPr>
      <dsp:spPr>
        <a:xfrm>
          <a:off x="33187" y="33527"/>
          <a:ext cx="7441586" cy="1893323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76,5% delle imprese finanzia la formazione in prevalenza con fondi propri.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Nelle piccole imprese (81,4%).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sp:txBody>
      <dsp:txXfrm>
        <a:off x="125611" y="125951"/>
        <a:ext cx="7256738" cy="1708475"/>
      </dsp:txXfrm>
    </dsp:sp>
    <dsp:sp modelId="{4680A6ED-06F5-45D0-9A1D-8869DAE08C6A}">
      <dsp:nvSpPr>
        <dsp:cNvPr id="0" name=""/>
        <dsp:cNvSpPr/>
      </dsp:nvSpPr>
      <dsp:spPr>
        <a:xfrm>
          <a:off x="99115" y="1960351"/>
          <a:ext cx="7375658" cy="1390306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Solo il 50,4% delle imprese sa che esistono finanziamenti pubblici.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sp:txBody>
      <dsp:txXfrm>
        <a:off x="166984" y="2028220"/>
        <a:ext cx="7239920" cy="1254568"/>
      </dsp:txXfrm>
    </dsp:sp>
    <dsp:sp modelId="{CCFFD1BC-47B4-43D9-84FE-E2B790022DEB}">
      <dsp:nvSpPr>
        <dsp:cNvPr id="0" name=""/>
        <dsp:cNvSpPr/>
      </dsp:nvSpPr>
      <dsp:spPr>
        <a:xfrm>
          <a:off x="30721" y="3379938"/>
          <a:ext cx="7444052" cy="2289744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Ostacoli dichiarati tra chi non li utilizza: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- Procedure complesse (21,7%)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- Difficoltà conciliare finanziamenti e operatività (21%)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alt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- Costo-beneficio svantaggioso  (14,9%)</a:t>
          </a:r>
          <a:endParaRPr lang="it-IT" sz="2000" b="1" kern="1200" dirty="0">
            <a:solidFill>
              <a:srgbClr val="00428C"/>
            </a:solidFill>
            <a:latin typeface="Futura Medium BT"/>
            <a:ea typeface="+mn-ea"/>
            <a:cs typeface="+mn-cs"/>
          </a:endParaRPr>
        </a:p>
      </dsp:txBody>
      <dsp:txXfrm>
        <a:off x="142497" y="3491714"/>
        <a:ext cx="7220500" cy="20661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E3EA-1A8B-46C2-AE5A-C43665D545DD}">
      <dsp:nvSpPr>
        <dsp:cNvPr id="0" name=""/>
        <dsp:cNvSpPr/>
      </dsp:nvSpPr>
      <dsp:spPr>
        <a:xfrm>
          <a:off x="0" y="1512503"/>
          <a:ext cx="6151358" cy="1939275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Consulenti del lavoro/commercialisti (42,7%)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Enti di formazione professionale (29%)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Associazioni di categoria  (21%)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APL (4,6%)</a:t>
          </a:r>
        </a:p>
      </dsp:txBody>
      <dsp:txXfrm>
        <a:off x="94668" y="1607171"/>
        <a:ext cx="5962022" cy="17499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7E3EA-1A8B-46C2-AE5A-C43665D545DD}">
      <dsp:nvSpPr>
        <dsp:cNvPr id="0" name=""/>
        <dsp:cNvSpPr/>
      </dsp:nvSpPr>
      <dsp:spPr>
        <a:xfrm>
          <a:off x="363761" y="115458"/>
          <a:ext cx="9592394" cy="1233311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Il 47,4% dei corsi è erogato utilizzando almeno in parte forme  di </a:t>
          </a:r>
          <a:r>
            <a:rPr lang="it-IT" sz="2400" b="1" kern="1200" dirty="0" err="1">
              <a:solidFill>
                <a:srgbClr val="00428C"/>
              </a:solidFill>
              <a:latin typeface="Futura Medium BT"/>
              <a:ea typeface="+mn-ea"/>
              <a:cs typeface="+mn-cs"/>
            </a:rPr>
            <a:t>distance</a:t>
          </a: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 learning (FAD), segno di una diffusione ampia della digitalizzazione</a:t>
          </a:r>
          <a:r>
            <a:rPr lang="it-IT" sz="20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.</a:t>
          </a:r>
        </a:p>
      </dsp:txBody>
      <dsp:txXfrm>
        <a:off x="423966" y="175663"/>
        <a:ext cx="9471984" cy="1112901"/>
      </dsp:txXfrm>
    </dsp:sp>
    <dsp:sp modelId="{4680A6ED-06F5-45D0-9A1D-8869DAE08C6A}">
      <dsp:nvSpPr>
        <dsp:cNvPr id="0" name=""/>
        <dsp:cNvSpPr/>
      </dsp:nvSpPr>
      <dsp:spPr>
        <a:xfrm>
          <a:off x="386365" y="1467883"/>
          <a:ext cx="9637807" cy="690689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Larga Diffusione di </a:t>
          </a:r>
          <a:r>
            <a:rPr lang="it-IT" sz="2400" b="1" kern="1200" dirty="0" err="1">
              <a:solidFill>
                <a:srgbClr val="00428C"/>
              </a:solidFill>
              <a:latin typeface="Futura Medium BT"/>
              <a:ea typeface="+mn-ea"/>
              <a:cs typeface="+mn-cs"/>
            </a:rPr>
            <a:t>Microcorsi</a:t>
          </a: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 e </a:t>
          </a:r>
          <a:r>
            <a:rPr lang="it-IT" sz="2400" b="1" kern="1200" dirty="0" err="1">
              <a:solidFill>
                <a:srgbClr val="00428C"/>
              </a:solidFill>
              <a:latin typeface="Futura Medium BT"/>
              <a:ea typeface="+mn-ea"/>
              <a:cs typeface="+mn-cs"/>
            </a:rPr>
            <a:t>Microcredenziali</a:t>
          </a: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 e espansione piattaforme digitali nuove entranti </a:t>
          </a:r>
        </a:p>
      </dsp:txBody>
      <dsp:txXfrm>
        <a:off x="420082" y="1501600"/>
        <a:ext cx="9570373" cy="623255"/>
      </dsp:txXfrm>
    </dsp:sp>
    <dsp:sp modelId="{CCFFD1BC-47B4-43D9-84FE-E2B790022DEB}">
      <dsp:nvSpPr>
        <dsp:cNvPr id="0" name=""/>
        <dsp:cNvSpPr/>
      </dsp:nvSpPr>
      <dsp:spPr>
        <a:xfrm>
          <a:off x="355593" y="2458876"/>
          <a:ext cx="9563112" cy="1681548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Learning Analytics e Big Data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Raccolta e analisi dei dati di apprendimento per contenuti/metodologie/ performance</a:t>
          </a:r>
        </a:p>
      </dsp:txBody>
      <dsp:txXfrm>
        <a:off x="437679" y="2540962"/>
        <a:ext cx="9398940" cy="1517376"/>
      </dsp:txXfrm>
    </dsp:sp>
    <dsp:sp modelId="{8D91157C-CBF9-473F-B8AD-35BB555C6B04}">
      <dsp:nvSpPr>
        <dsp:cNvPr id="0" name=""/>
        <dsp:cNvSpPr/>
      </dsp:nvSpPr>
      <dsp:spPr>
        <a:xfrm>
          <a:off x="361655" y="4331086"/>
          <a:ext cx="9728734" cy="1345814"/>
        </a:xfrm>
        <a:prstGeom prst="roundRect">
          <a:avLst/>
        </a:prstGeom>
        <a:solidFill>
          <a:srgbClr val="EEECE1">
            <a:lumMod val="9000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Intelligenza Artificiale (AI) e Machine Learning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>
              <a:solidFill>
                <a:srgbClr val="00428C"/>
              </a:solidFill>
              <a:latin typeface="Futura Medium BT"/>
              <a:ea typeface="+mn-ea"/>
              <a:cs typeface="+mn-cs"/>
            </a:rPr>
            <a:t>Personalizzazione automatica dei percorsi di apprendimento e dei contenuti</a:t>
          </a:r>
        </a:p>
      </dsp:txBody>
      <dsp:txXfrm>
        <a:off x="427352" y="4396783"/>
        <a:ext cx="9597340" cy="1214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0150" y="2795198"/>
            <a:ext cx="13601700" cy="1928727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00300" y="5098838"/>
            <a:ext cx="11201400" cy="22994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0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0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0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20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40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60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25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87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1601450" y="360336"/>
            <a:ext cx="3600450" cy="767741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00100" y="360336"/>
            <a:ext cx="10534650" cy="767741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23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27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64048" y="5782018"/>
            <a:ext cx="13601700" cy="1787093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64048" y="3813717"/>
            <a:ext cx="13601700" cy="1968301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2004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4008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601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8017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002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2026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403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603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348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00100" y="2099523"/>
            <a:ext cx="7067550" cy="593823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134350" y="2099523"/>
            <a:ext cx="7067550" cy="593823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38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0100" y="2014126"/>
            <a:ext cx="7070329" cy="839391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44" indent="0">
              <a:buNone/>
              <a:defRPr sz="3100" b="1"/>
            </a:lvl2pPr>
            <a:lvl3pPr marL="1440089" indent="0">
              <a:buNone/>
              <a:defRPr sz="2800" b="1"/>
            </a:lvl3pPr>
            <a:lvl4pPr marL="2160133" indent="0">
              <a:buNone/>
              <a:defRPr sz="2500" b="1"/>
            </a:lvl4pPr>
            <a:lvl5pPr marL="2880177" indent="0">
              <a:buNone/>
              <a:defRPr sz="2500" b="1"/>
            </a:lvl5pPr>
            <a:lvl6pPr marL="3600221" indent="0">
              <a:buNone/>
              <a:defRPr sz="2500" b="1"/>
            </a:lvl6pPr>
            <a:lvl7pPr marL="4320266" indent="0">
              <a:buNone/>
              <a:defRPr sz="2500" b="1"/>
            </a:lvl7pPr>
            <a:lvl8pPr marL="5040310" indent="0">
              <a:buNone/>
              <a:defRPr sz="2500" b="1"/>
            </a:lvl8pPr>
            <a:lvl9pPr marL="5760354" indent="0">
              <a:buNone/>
              <a:defRPr sz="25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00100" y="2853517"/>
            <a:ext cx="7070329" cy="5184236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8128795" y="2014126"/>
            <a:ext cx="7073106" cy="839391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0044" indent="0">
              <a:buNone/>
              <a:defRPr sz="3100" b="1"/>
            </a:lvl2pPr>
            <a:lvl3pPr marL="1440089" indent="0">
              <a:buNone/>
              <a:defRPr sz="2800" b="1"/>
            </a:lvl3pPr>
            <a:lvl4pPr marL="2160133" indent="0">
              <a:buNone/>
              <a:defRPr sz="2500" b="1"/>
            </a:lvl4pPr>
            <a:lvl5pPr marL="2880177" indent="0">
              <a:buNone/>
              <a:defRPr sz="2500" b="1"/>
            </a:lvl5pPr>
            <a:lvl6pPr marL="3600221" indent="0">
              <a:buNone/>
              <a:defRPr sz="2500" b="1"/>
            </a:lvl6pPr>
            <a:lvl7pPr marL="4320266" indent="0">
              <a:buNone/>
              <a:defRPr sz="2500" b="1"/>
            </a:lvl7pPr>
            <a:lvl8pPr marL="5040310" indent="0">
              <a:buNone/>
              <a:defRPr sz="2500" b="1"/>
            </a:lvl8pPr>
            <a:lvl9pPr marL="5760354" indent="0">
              <a:buNone/>
              <a:defRPr sz="25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8128795" y="2853517"/>
            <a:ext cx="7073106" cy="5184236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28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5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63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2" y="358253"/>
            <a:ext cx="5264548" cy="1524653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56337" y="358253"/>
            <a:ext cx="8945563" cy="767950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00102" y="1882905"/>
            <a:ext cx="5264548" cy="6154848"/>
          </a:xfrm>
        </p:spPr>
        <p:txBody>
          <a:bodyPr/>
          <a:lstStyle>
            <a:lvl1pPr marL="0" indent="0">
              <a:buNone/>
              <a:defRPr sz="2200"/>
            </a:lvl1pPr>
            <a:lvl2pPr marL="720044" indent="0">
              <a:buNone/>
              <a:defRPr sz="1900"/>
            </a:lvl2pPr>
            <a:lvl3pPr marL="1440089" indent="0">
              <a:buNone/>
              <a:defRPr sz="1600"/>
            </a:lvl3pPr>
            <a:lvl4pPr marL="2160133" indent="0">
              <a:buNone/>
              <a:defRPr sz="1400"/>
            </a:lvl4pPr>
            <a:lvl5pPr marL="2880177" indent="0">
              <a:buNone/>
              <a:defRPr sz="1400"/>
            </a:lvl5pPr>
            <a:lvl6pPr marL="3600221" indent="0">
              <a:buNone/>
              <a:defRPr sz="1400"/>
            </a:lvl6pPr>
            <a:lvl7pPr marL="4320266" indent="0">
              <a:buNone/>
              <a:defRPr sz="1400"/>
            </a:lvl7pPr>
            <a:lvl8pPr marL="5040310" indent="0">
              <a:buNone/>
              <a:defRPr sz="1400"/>
            </a:lvl8pPr>
            <a:lvl9pPr marL="5760354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647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36504" y="6298566"/>
            <a:ext cx="9601200" cy="74358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136504" y="803983"/>
            <a:ext cx="9601200" cy="5398770"/>
          </a:xfrm>
        </p:spPr>
        <p:txBody>
          <a:bodyPr/>
          <a:lstStyle>
            <a:lvl1pPr marL="0" indent="0">
              <a:buNone/>
              <a:defRPr sz="5000"/>
            </a:lvl1pPr>
            <a:lvl2pPr marL="720044" indent="0">
              <a:buNone/>
              <a:defRPr sz="4400"/>
            </a:lvl2pPr>
            <a:lvl3pPr marL="1440089" indent="0">
              <a:buNone/>
              <a:defRPr sz="3800"/>
            </a:lvl3pPr>
            <a:lvl4pPr marL="2160133" indent="0">
              <a:buNone/>
              <a:defRPr sz="3100"/>
            </a:lvl4pPr>
            <a:lvl5pPr marL="2880177" indent="0">
              <a:buNone/>
              <a:defRPr sz="3100"/>
            </a:lvl5pPr>
            <a:lvl6pPr marL="3600221" indent="0">
              <a:buNone/>
              <a:defRPr sz="3100"/>
            </a:lvl6pPr>
            <a:lvl7pPr marL="4320266" indent="0">
              <a:buNone/>
              <a:defRPr sz="3100"/>
            </a:lvl7pPr>
            <a:lvl8pPr marL="5040310" indent="0">
              <a:buNone/>
              <a:defRPr sz="3100"/>
            </a:lvl8pPr>
            <a:lvl9pPr marL="5760354" indent="0">
              <a:buNone/>
              <a:defRPr sz="31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136504" y="7042147"/>
            <a:ext cx="9601200" cy="1056009"/>
          </a:xfrm>
        </p:spPr>
        <p:txBody>
          <a:bodyPr/>
          <a:lstStyle>
            <a:lvl1pPr marL="0" indent="0">
              <a:buNone/>
              <a:defRPr sz="2200"/>
            </a:lvl1pPr>
            <a:lvl2pPr marL="720044" indent="0">
              <a:buNone/>
              <a:defRPr sz="1900"/>
            </a:lvl2pPr>
            <a:lvl3pPr marL="1440089" indent="0">
              <a:buNone/>
              <a:defRPr sz="1600"/>
            </a:lvl3pPr>
            <a:lvl4pPr marL="2160133" indent="0">
              <a:buNone/>
              <a:defRPr sz="1400"/>
            </a:lvl4pPr>
            <a:lvl5pPr marL="2880177" indent="0">
              <a:buNone/>
              <a:defRPr sz="1400"/>
            </a:lvl5pPr>
            <a:lvl6pPr marL="3600221" indent="0">
              <a:buNone/>
              <a:defRPr sz="1400"/>
            </a:lvl6pPr>
            <a:lvl7pPr marL="4320266" indent="0">
              <a:buNone/>
              <a:defRPr sz="1400"/>
            </a:lvl7pPr>
            <a:lvl8pPr marL="5040310" indent="0">
              <a:buNone/>
              <a:defRPr sz="1400"/>
            </a:lvl8pPr>
            <a:lvl9pPr marL="5760354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30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00100" y="360335"/>
            <a:ext cx="14401800" cy="1499658"/>
          </a:xfrm>
          <a:prstGeom prst="rect">
            <a:avLst/>
          </a:prstGeom>
        </p:spPr>
        <p:txBody>
          <a:bodyPr vert="horz" lIns="144009" tIns="72004" rIns="144009" bIns="72004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0100" y="2099523"/>
            <a:ext cx="14401800" cy="5938231"/>
          </a:xfrm>
          <a:prstGeom prst="rect">
            <a:avLst/>
          </a:prstGeom>
        </p:spPr>
        <p:txBody>
          <a:bodyPr vert="horz" lIns="144009" tIns="72004" rIns="144009" bIns="72004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0101" y="8339767"/>
            <a:ext cx="3733800" cy="479058"/>
          </a:xfrm>
          <a:prstGeom prst="rect">
            <a:avLst/>
          </a:prstGeom>
        </p:spPr>
        <p:txBody>
          <a:bodyPr vert="horz" lIns="144009" tIns="72004" rIns="144009" bIns="72004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D195-9DDA-0F48-8BC5-A202E99A5E2D}" type="datetimeFigureOut">
              <a:rPr lang="it-IT" smtClean="0"/>
              <a:t>24/07/25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67350" y="8339767"/>
            <a:ext cx="5067300" cy="479058"/>
          </a:xfrm>
          <a:prstGeom prst="rect">
            <a:avLst/>
          </a:prstGeom>
        </p:spPr>
        <p:txBody>
          <a:bodyPr vert="horz" lIns="144009" tIns="72004" rIns="144009" bIns="72004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468100" y="8339767"/>
            <a:ext cx="3733800" cy="479058"/>
          </a:xfrm>
          <a:prstGeom prst="rect">
            <a:avLst/>
          </a:prstGeom>
        </p:spPr>
        <p:txBody>
          <a:bodyPr vert="horz" lIns="144009" tIns="72004" rIns="144009" bIns="72004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94461-8EE1-B844-A4B0-90C290B911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95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20044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0033" indent="-540033" algn="l" defTabSz="720044" rtl="0" eaLnBrk="1" latinLnBrk="0" hangingPunct="1">
        <a:spcBef>
          <a:spcPct val="20000"/>
        </a:spcBef>
        <a:buFont typeface="Arial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70072" indent="-450028" algn="l" defTabSz="720044" rtl="0" eaLnBrk="1" latinLnBrk="0" hangingPunct="1">
        <a:spcBef>
          <a:spcPct val="20000"/>
        </a:spcBef>
        <a:buFont typeface="Arial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111" indent="-360022" algn="l" defTabSz="720044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155" indent="-360022" algn="l" defTabSz="720044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40199" indent="-360022" algn="l" defTabSz="720044" rtl="0" eaLnBrk="1" latinLnBrk="0" hangingPunct="1">
        <a:spcBef>
          <a:spcPct val="20000"/>
        </a:spcBef>
        <a:buFont typeface="Arial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60244" indent="-360022" algn="l" defTabSz="7200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80288" indent="-360022" algn="l" defTabSz="7200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332" indent="-360022" algn="l" defTabSz="7200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120376" indent="-360022" algn="l" defTabSz="7200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44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89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133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177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221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266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310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60354" algn="l" defTabSz="720044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76291" y="2880290"/>
            <a:ext cx="12450867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0" dirty="0">
                <a:solidFill>
                  <a:srgbClr val="00428C"/>
                </a:solidFill>
                <a:latin typeface="Futura Medium BT"/>
                <a:cs typeface="Futura Medium BT"/>
              </a:rPr>
              <a:t>Trend e Driver del Mercato della Formazione in Italia</a:t>
            </a:r>
          </a:p>
          <a:p>
            <a:endParaRPr lang="it-IT" sz="4800" dirty="0">
              <a:solidFill>
                <a:srgbClr val="00428C"/>
              </a:solidFill>
              <a:latin typeface="Futura Medium BT"/>
              <a:cs typeface="Futura Medium BT"/>
            </a:endParaRPr>
          </a:p>
          <a:p>
            <a:r>
              <a:rPr lang="it-IT" sz="4800" dirty="0">
                <a:solidFill>
                  <a:srgbClr val="00428C"/>
                </a:solidFill>
                <a:latin typeface="Futura Medium BT"/>
                <a:cs typeface="Futura Medium BT"/>
              </a:rPr>
              <a:t>Mauro Di Giacomo </a:t>
            </a:r>
            <a:endParaRPr lang="it-IT" sz="7000" dirty="0">
              <a:solidFill>
                <a:srgbClr val="00428C"/>
              </a:solidFill>
              <a:latin typeface="Futura Medium BT"/>
              <a:cs typeface="Futura Medium BT"/>
            </a:endParaRPr>
          </a:p>
          <a:p>
            <a:endParaRPr lang="it-IT" sz="7000" dirty="0">
              <a:solidFill>
                <a:srgbClr val="00428C"/>
              </a:solidFill>
              <a:latin typeface="Futura Medium BT"/>
              <a:cs typeface="Futura Medium BT"/>
            </a:endParaRPr>
          </a:p>
          <a:p>
            <a:endParaRPr lang="it-IT" sz="7000" dirty="0">
              <a:solidFill>
                <a:srgbClr val="00428C"/>
              </a:solidFill>
              <a:latin typeface="Futura Medium BT"/>
              <a:cs typeface="Futura Medium BT"/>
            </a:endParaRPr>
          </a:p>
          <a:p>
            <a:endParaRPr lang="it-IT" sz="7000" dirty="0">
              <a:solidFill>
                <a:srgbClr val="00428C"/>
              </a:solidFill>
              <a:latin typeface="Futura Medium BT"/>
              <a:cs typeface="Futura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9288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9E3CD-DFFE-31CB-CD39-B7EBC734B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1AD0CE0D-85D0-8930-DD92-955054AF3193}"/>
              </a:ext>
            </a:extLst>
          </p:cNvPr>
          <p:cNvSpPr txBox="1"/>
          <p:nvPr/>
        </p:nvSpPr>
        <p:spPr>
          <a:xfrm>
            <a:off x="798696" y="179734"/>
            <a:ext cx="38495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rgbClr val="00428C"/>
                </a:solidFill>
                <a:latin typeface="Futura Medium BT"/>
                <a:cs typeface="Futura Medium BT"/>
              </a:rPr>
              <a:t>DISTRIBUZIONE PROVINCIALE DEL FATTURATO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495DFB-D941-70DE-63FC-DA7F327EE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6EE97D2-A23E-4E4F-2A00-1036291A8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0" y="676494"/>
            <a:ext cx="6159500" cy="741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35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BC265E-4130-EBA7-C4BE-EE7C96C4D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E318A0F-E375-7F47-D987-AD52338A01DF}"/>
              </a:ext>
            </a:extLst>
          </p:cNvPr>
          <p:cNvSpPr txBox="1"/>
          <p:nvPr/>
        </p:nvSpPr>
        <p:spPr>
          <a:xfrm>
            <a:off x="506596" y="294034"/>
            <a:ext cx="1018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428C"/>
                </a:solidFill>
                <a:latin typeface="Futura Medium BT"/>
              </a:rPr>
              <a:t>FONDI 2025 RIDOTTO COORDINAMENTO E FOCUS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A467E7E3-331C-C903-5F7F-3231E71E47CA}"/>
              </a:ext>
            </a:extLst>
          </p:cNvPr>
          <p:cNvSpPr/>
          <p:nvPr/>
        </p:nvSpPr>
        <p:spPr>
          <a:xfrm>
            <a:off x="603369" y="2543810"/>
            <a:ext cx="14209656" cy="403479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DC2C963-B7D5-D80B-DF80-708281C45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18047"/>
              </p:ext>
            </p:extLst>
          </p:nvPr>
        </p:nvGraphicFramePr>
        <p:xfrm>
          <a:off x="603369" y="2543810"/>
          <a:ext cx="14209656" cy="3352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9216612">
                  <a:extLst>
                    <a:ext uri="{9D8B030D-6E8A-4147-A177-3AD203B41FA5}">
                      <a16:colId xmlns:a16="http://schemas.microsoft.com/office/drawing/2014/main" val="3352221232"/>
                    </a:ext>
                  </a:extLst>
                </a:gridCol>
                <a:gridCol w="4993044">
                  <a:extLst>
                    <a:ext uri="{9D8B030D-6E8A-4147-A177-3AD203B41FA5}">
                      <a16:colId xmlns:a16="http://schemas.microsoft.com/office/drawing/2014/main" val="1947873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Fondi e Risorse Disponibili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Risorse Annue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03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7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Risorse dei Fondi   Interprofessionali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7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685,3 Milioni </a:t>
                      </a:r>
                      <a:r>
                        <a:rPr lang="it-IT" sz="2700" kern="1200" dirty="0" err="1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diEuro</a:t>
                      </a:r>
                      <a:endParaRPr lang="it-IT" sz="2700" kern="1200" dirty="0">
                        <a:solidFill>
                          <a:srgbClr val="00428C"/>
                        </a:solidFill>
                        <a:latin typeface="Futura Medium B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311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7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Fondo Nuove Competenze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7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731 Milioni di Euro (+300 milioni)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71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7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Formazione professionale Adulti / Permanente - da Fondi di Coesione (</a:t>
                      </a:r>
                      <a:r>
                        <a:rPr lang="it-IT" sz="2700" kern="1200" dirty="0" err="1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Opencoesione</a:t>
                      </a:r>
                      <a:r>
                        <a:rPr lang="it-IT" sz="27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7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80 Milioni di Euro Annui  550 Milioni  (2014 - 2023)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1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700" kern="1200" dirty="0">
                        <a:solidFill>
                          <a:srgbClr val="00428C"/>
                        </a:solidFill>
                        <a:latin typeface="Futura Medium B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700" kern="1200" dirty="0">
                        <a:solidFill>
                          <a:srgbClr val="00428C"/>
                        </a:solidFill>
                        <a:latin typeface="Futura Medium B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6240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7839A4-90B2-ED36-A8DD-D40198E7F111}"/>
              </a:ext>
            </a:extLst>
          </p:cNvPr>
          <p:cNvSpPr txBox="1"/>
          <p:nvPr/>
        </p:nvSpPr>
        <p:spPr>
          <a:xfrm>
            <a:off x="735897" y="985519"/>
            <a:ext cx="13436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it-IT" sz="2000" dirty="0">
                <a:solidFill>
                  <a:srgbClr val="00428C"/>
                </a:solidFill>
                <a:latin typeface="Futura Medium BT"/>
              </a:rPr>
              <a:t>il sistema della formazione professionale è ricco di risorse e la previsione è di un aumento delle stesse almeno fino al 2030. PNRR, Fondi regionali, misure statali, nuovi previsti finanziamenti Ue, Fondi interprofessionali ma anche il Supporto per la formazione e il lavoro (SFL) ed il Programma Gol PNRR come pure i POR regionali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9485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652049-38C4-95AC-F81A-78D01A424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1C76A5F-130D-C2DF-56DC-14B5FD569498}"/>
              </a:ext>
            </a:extLst>
          </p:cNvPr>
          <p:cNvSpPr txBox="1"/>
          <p:nvPr/>
        </p:nvSpPr>
        <p:spPr>
          <a:xfrm>
            <a:off x="798696" y="179734"/>
            <a:ext cx="119267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rgbClr val="00428C"/>
                </a:solidFill>
                <a:latin typeface="Futura Medium BT"/>
                <a:cs typeface="Futura Medium BT"/>
              </a:rPr>
              <a:t>PROLIFERAZIONE DEI SOGGETTI ACCREDITATI PRESSO LE REGIONI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3BA4C-DBB2-EB28-849A-30A80AAE6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46082B3-C9EE-4E7D-ACC8-CDA11E3A9E3B}"/>
              </a:ext>
            </a:extLst>
          </p:cNvPr>
          <p:cNvSpPr/>
          <p:nvPr/>
        </p:nvSpPr>
        <p:spPr>
          <a:xfrm>
            <a:off x="995993" y="1647242"/>
            <a:ext cx="14403203" cy="54279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3FF25529-36AA-03E8-40B4-3E59B841D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047190"/>
              </p:ext>
            </p:extLst>
          </p:nvPr>
        </p:nvGraphicFramePr>
        <p:xfrm>
          <a:off x="1453448" y="1828427"/>
          <a:ext cx="13488294" cy="4704453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488610">
                  <a:extLst>
                    <a:ext uri="{9D8B030D-6E8A-4147-A177-3AD203B41FA5}">
                      <a16:colId xmlns:a16="http://schemas.microsoft.com/office/drawing/2014/main" val="2237715567"/>
                    </a:ext>
                  </a:extLst>
                </a:gridCol>
                <a:gridCol w="2754142">
                  <a:extLst>
                    <a:ext uri="{9D8B030D-6E8A-4147-A177-3AD203B41FA5}">
                      <a16:colId xmlns:a16="http://schemas.microsoft.com/office/drawing/2014/main" val="3863337995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59167576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3580275426"/>
                    </a:ext>
                  </a:extLst>
                </a:gridCol>
                <a:gridCol w="2381538">
                  <a:extLst>
                    <a:ext uri="{9D8B030D-6E8A-4147-A177-3AD203B41FA5}">
                      <a16:colId xmlns:a16="http://schemas.microsoft.com/office/drawing/2014/main" val="108089526"/>
                    </a:ext>
                  </a:extLst>
                </a:gridCol>
                <a:gridCol w="1193704">
                  <a:extLst>
                    <a:ext uri="{9D8B030D-6E8A-4147-A177-3AD203B41FA5}">
                      <a16:colId xmlns:a16="http://schemas.microsoft.com/office/drawing/2014/main" val="1857576803"/>
                    </a:ext>
                  </a:extLst>
                </a:gridCol>
              </a:tblGrid>
              <a:tr h="59727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Regione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Enti Accreditati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Val%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Regione 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Enti Accreditati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Val%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76969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Abruzzo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Piemonte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552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809513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Basilicata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Provincia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0,8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58620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Calabria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363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Provincia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468722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Campania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744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Puglia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319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206501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Emilia Romagna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194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Sardegna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071309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Friuli-Venezia-Giulia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highlight>
                            <a:srgbClr val="FFFF00"/>
                          </a:highlight>
                          <a:latin typeface="Futura Medium BT"/>
                          <a:ea typeface="+mn-ea"/>
                          <a:cs typeface="+mn-cs"/>
                        </a:rPr>
                        <a:t>Sicilia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highlight>
                            <a:srgbClr val="FFFF00"/>
                          </a:highlight>
                          <a:latin typeface="Futura Medium BT"/>
                          <a:ea typeface="+mn-ea"/>
                          <a:cs typeface="+mn-cs"/>
                        </a:rPr>
                        <a:t>1875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highlight>
                            <a:srgbClr val="FFFF00"/>
                          </a:highlight>
                          <a:latin typeface="Futura Medium BT"/>
                          <a:ea typeface="+mn-ea"/>
                          <a:cs typeface="+mn-cs"/>
                        </a:rPr>
                        <a:t>23,8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972640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Lazio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547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Toscana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5,3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202134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Liguria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Umbria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213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2,7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758815"/>
                  </a:ext>
                </a:extLst>
              </a:tr>
              <a:tr h="23233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highlight>
                            <a:srgbClr val="FFFF00"/>
                          </a:highlight>
                          <a:latin typeface="Futura Medium BT"/>
                          <a:ea typeface="+mn-ea"/>
                          <a:cs typeface="+mn-cs"/>
                        </a:rPr>
                        <a:t>Lombardia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highlight>
                            <a:srgbClr val="FFFF00"/>
                          </a:highlight>
                          <a:latin typeface="Futura Medium BT"/>
                          <a:ea typeface="+mn-ea"/>
                          <a:cs typeface="+mn-cs"/>
                        </a:rPr>
                        <a:t>1038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highlight>
                            <a:srgbClr val="FFFF00"/>
                          </a:highlight>
                          <a:latin typeface="Futura Medium B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 err="1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V.d'Aosta</a:t>
                      </a:r>
                      <a:endParaRPr lang="it-IT" sz="2400" kern="1200" dirty="0">
                        <a:solidFill>
                          <a:srgbClr val="00428C"/>
                        </a:solidFill>
                        <a:latin typeface="Futura Medium B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0105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Marche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471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Veneto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405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5,1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782976"/>
                  </a:ext>
                </a:extLst>
              </a:tr>
              <a:tr h="339013">
                <a:tc>
                  <a:txBody>
                    <a:bodyPr/>
                    <a:lstStyle/>
                    <a:p>
                      <a:pPr algn="l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Molise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0,7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b="1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7875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400" kern="1200" dirty="0">
                          <a:solidFill>
                            <a:srgbClr val="00428C"/>
                          </a:solidFill>
                          <a:latin typeface="Futura Medium B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749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442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30782-ADE0-69BA-2D1B-AF68CE9FF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D485EA2-106A-CED7-9D17-636973591E19}"/>
              </a:ext>
            </a:extLst>
          </p:cNvPr>
          <p:cNvSpPr txBox="1"/>
          <p:nvPr/>
        </p:nvSpPr>
        <p:spPr>
          <a:xfrm>
            <a:off x="798696" y="179734"/>
            <a:ext cx="1225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28C"/>
                </a:solidFill>
                <a:latin typeface="Futura Medium BT"/>
                <a:cs typeface="Futura Medium BT"/>
              </a:rPr>
              <a:t>LE PECULIARITA’ DELL’OFFERTA DI SERVIZI PER LA FORMAZIONE DA PARTE  DELLE APL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C4CDB8-BE25-4F7C-C3ED-A36E70490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0F91A196-D2E0-8685-07CB-0316F98BAE15}"/>
              </a:ext>
            </a:extLst>
          </p:cNvPr>
          <p:cNvSpPr/>
          <p:nvPr/>
        </p:nvSpPr>
        <p:spPr>
          <a:xfrm>
            <a:off x="995993" y="1647242"/>
            <a:ext cx="14498007" cy="584575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Analisi delle competenze richieste dal mercato e Supporto strategico 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: le APL forniscono dati aggiornati per </a:t>
            </a: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orientare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 anche nelle scelte anche a medio termine i percorsi formativi su skill richiesti.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Progettazione di programmi formativi personalizzati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: identificano gap di competenze e creano percorsi mirati per specifici ruoli aziendali.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Networking educativo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: Sono in grado di creare sinergie con scuole, università e enti formativi per arricchire l’offerta formativa.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Esperienza nelle modalità 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di </a:t>
            </a: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erogazione a Distanza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 e</a:t>
            </a: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 Blended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Accesso ai fondi </a:t>
            </a:r>
            <a:r>
              <a:rPr lang="it-IT" altLang="it-IT" b="1" dirty="0" err="1">
                <a:solidFill>
                  <a:srgbClr val="00428C"/>
                </a:solidFill>
                <a:latin typeface="Futura Medium BT"/>
              </a:rPr>
              <a:t>Forma.Temp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: finanziano corsi per lavoratori somministrati, riducendo i costi di formazione per l’azienda.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solidFill>
                  <a:srgbClr val="00428C"/>
                </a:solidFill>
                <a:latin typeface="Futura Medium BT"/>
              </a:rPr>
              <a:t>Valutazione dei risultati</a:t>
            </a:r>
            <a:r>
              <a:rPr lang="it-IT" altLang="it-IT" dirty="0">
                <a:solidFill>
                  <a:srgbClr val="00428C"/>
                </a:solidFill>
                <a:latin typeface="Futura Medium BT"/>
              </a:rPr>
              <a:t>: hanno strumenti per misurare l’impatto formativo con strumenti di analisi delle performance e feedback.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390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8CB23D-FD17-3411-411F-52CEC9479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2A3095-2B14-9E13-1B39-D0AA7DF16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5E7216A-6583-DAD3-842E-66B70D6DAE99}"/>
              </a:ext>
            </a:extLst>
          </p:cNvPr>
          <p:cNvSpPr/>
          <p:nvPr/>
        </p:nvSpPr>
        <p:spPr>
          <a:xfrm>
            <a:off x="1084893" y="1431342"/>
            <a:ext cx="14403203" cy="542798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t-IT" sz="4400" b="1" dirty="0"/>
          </a:p>
          <a:p>
            <a:pPr algn="ctr"/>
            <a:endParaRPr lang="it-IT" sz="4400" b="1" dirty="0">
              <a:solidFill>
                <a:schemeClr val="tx2"/>
              </a:solidFill>
            </a:endParaRPr>
          </a:p>
          <a:p>
            <a:pPr algn="ctr"/>
            <a:r>
              <a:rPr lang="it-IT" sz="4400" b="1" dirty="0">
                <a:solidFill>
                  <a:schemeClr val="tx2"/>
                </a:solidFill>
              </a:rPr>
              <a:t>  Grazie per l’attenzione ! </a:t>
            </a:r>
          </a:p>
          <a:p>
            <a:pPr algn="ctr"/>
            <a:endParaRPr lang="it-IT" sz="4400" b="1" dirty="0">
              <a:solidFill>
                <a:schemeClr val="tx2"/>
              </a:solidFill>
            </a:endParaRPr>
          </a:p>
          <a:p>
            <a:pPr algn="ctr"/>
            <a:r>
              <a:rPr lang="it-IT" sz="4400" b="1" dirty="0">
                <a:solidFill>
                  <a:schemeClr val="tx2"/>
                </a:solidFill>
              </a:rPr>
              <a:t>m.digiacomo@digivis.eu</a:t>
            </a:r>
          </a:p>
        </p:txBody>
      </p:sp>
    </p:spTree>
    <p:extLst>
      <p:ext uri="{BB962C8B-B14F-4D97-AF65-F5344CB8AC3E}">
        <p14:creationId xmlns:p14="http://schemas.microsoft.com/office/powerpoint/2010/main" val="1161671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A7F0F-5345-D5F3-4819-76229987B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9132AD-D371-5278-4EEB-43A09F4C64D0}"/>
              </a:ext>
            </a:extLst>
          </p:cNvPr>
          <p:cNvSpPr txBox="1"/>
          <p:nvPr/>
        </p:nvSpPr>
        <p:spPr>
          <a:xfrm>
            <a:off x="687444" y="490738"/>
            <a:ext cx="984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428C"/>
                </a:solidFill>
                <a:latin typeface="Futura Medium BT"/>
              </a:rPr>
              <a:t>MERCATO IN SVILUPPO</a:t>
            </a:r>
            <a:endParaRPr lang="it-IT" dirty="0">
              <a:solidFill>
                <a:srgbClr val="00428C"/>
              </a:solidFill>
              <a:latin typeface="Futura Medium BT"/>
              <a:cs typeface="Futura Medium BT"/>
            </a:endParaRPr>
          </a:p>
        </p:txBody>
      </p:sp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CA036F52-8AF6-DD6E-87AB-7C49DED491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2419278"/>
              </p:ext>
            </p:extLst>
          </p:nvPr>
        </p:nvGraphicFramePr>
        <p:xfrm>
          <a:off x="1117600" y="1523999"/>
          <a:ext cx="6375400" cy="678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6C21620-94AB-1121-17BB-2900B7263667}"/>
              </a:ext>
            </a:extLst>
          </p:cNvPr>
          <p:cNvSpPr txBox="1"/>
          <p:nvPr/>
        </p:nvSpPr>
        <p:spPr>
          <a:xfrm>
            <a:off x="901700" y="1554944"/>
            <a:ext cx="6591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00428C"/>
                </a:solidFill>
                <a:latin typeface="Futura Medium BT"/>
              </a:rPr>
              <a:t>Diffusione della Formazione Continua ancora Limitata e Disomogenea</a:t>
            </a:r>
          </a:p>
        </p:txBody>
      </p:sp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3AD4C1BC-A951-1817-4422-9940BDCB4A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2581975"/>
              </p:ext>
            </p:extLst>
          </p:nvPr>
        </p:nvGraphicFramePr>
        <p:xfrm>
          <a:off x="8204200" y="1931348"/>
          <a:ext cx="5854700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98B6FA2-2D08-43A9-1845-5AAA57F9E8C2}"/>
              </a:ext>
            </a:extLst>
          </p:cNvPr>
          <p:cNvSpPr txBox="1"/>
          <p:nvPr/>
        </p:nvSpPr>
        <p:spPr>
          <a:xfrm>
            <a:off x="8001000" y="1237445"/>
            <a:ext cx="59491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428C"/>
                </a:solidFill>
                <a:latin typeface="Futura Medium BT"/>
              </a:rPr>
              <a:t>Gap nella percezione del valore strategico della formazione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626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E48D05-2D9F-0CA0-E032-0307D64D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A634C692-9093-E286-2000-B8D062E8FD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686364"/>
              </p:ext>
            </p:extLst>
          </p:nvPr>
        </p:nvGraphicFramePr>
        <p:xfrm>
          <a:off x="526226" y="1873596"/>
          <a:ext cx="7474774" cy="572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3C90F76-CD20-038F-4785-1679E4CB767C}"/>
              </a:ext>
            </a:extLst>
          </p:cNvPr>
          <p:cNvSpPr txBox="1"/>
          <p:nvPr/>
        </p:nvSpPr>
        <p:spPr>
          <a:xfrm>
            <a:off x="858074" y="488601"/>
            <a:ext cx="135437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428C"/>
                </a:solidFill>
                <a:latin typeface="Futura Medium BT"/>
              </a:rPr>
              <a:t>TROPPO RICORSO ALL’AUTOFINANZIAMENTO</a:t>
            </a:r>
          </a:p>
          <a:p>
            <a:r>
              <a:rPr lang="it-IT" dirty="0">
                <a:solidFill>
                  <a:srgbClr val="00428C"/>
                </a:solidFill>
                <a:latin typeface="Futura Medium BT"/>
              </a:rPr>
              <a:t>Occorre semplificare l’accesso ai fondi, diffonderne la conoscenza, e supportare soprattutto le PMI</a:t>
            </a:r>
          </a:p>
        </p:txBody>
      </p:sp>
      <p:graphicFrame>
        <p:nvGraphicFramePr>
          <p:cNvPr id="21" name="Diagramma 20">
            <a:extLst>
              <a:ext uri="{FF2B5EF4-FFF2-40B4-BE49-F238E27FC236}">
                <a16:creationId xmlns:a16="http://schemas.microsoft.com/office/drawing/2014/main" id="{DC72EFBD-4EC4-C2E5-CB0E-5F10577727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8763753"/>
              </p:ext>
            </p:extLst>
          </p:nvPr>
        </p:nvGraphicFramePr>
        <p:xfrm>
          <a:off x="8445497" y="2517775"/>
          <a:ext cx="6151358" cy="648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CF8FFB-0A35-3FA3-239E-7A0C76759D53}"/>
              </a:ext>
            </a:extLst>
          </p:cNvPr>
          <p:cNvSpPr txBox="1"/>
          <p:nvPr/>
        </p:nvSpPr>
        <p:spPr>
          <a:xfrm>
            <a:off x="8445497" y="3099494"/>
            <a:ext cx="6515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428C"/>
                </a:solidFill>
                <a:latin typeface="Futura Medium BT"/>
              </a:rPr>
              <a:t>Informazioni e Consulenza da soggetti non strategici</a:t>
            </a:r>
            <a:endParaRPr lang="it-IT" sz="2800" b="1" dirty="0">
              <a:solidFill>
                <a:srgbClr val="00428C"/>
              </a:solidFill>
              <a:latin typeface="Futura Medium BT"/>
            </a:endParaRPr>
          </a:p>
        </p:txBody>
      </p:sp>
    </p:spTree>
    <p:extLst>
      <p:ext uri="{BB962C8B-B14F-4D97-AF65-F5344CB8AC3E}">
        <p14:creationId xmlns:p14="http://schemas.microsoft.com/office/powerpoint/2010/main" val="155542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55C3B5-848D-460E-8789-B8872B6F7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218A2EDC-5062-F6EF-92FC-E2816E207B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887392"/>
              </p:ext>
            </p:extLst>
          </p:nvPr>
        </p:nvGraphicFramePr>
        <p:xfrm>
          <a:off x="1130300" y="1714499"/>
          <a:ext cx="10274300" cy="567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A76F740-123E-F6F4-5116-E05E1DA08A99}"/>
              </a:ext>
            </a:extLst>
          </p:cNvPr>
          <p:cNvSpPr txBox="1"/>
          <p:nvPr/>
        </p:nvSpPr>
        <p:spPr>
          <a:xfrm>
            <a:off x="858074" y="488601"/>
            <a:ext cx="135437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428C"/>
                </a:solidFill>
                <a:latin typeface="Futura Medium BT"/>
              </a:rPr>
              <a:t>SI RIDUCE IL DIVARIO TECNOLOGICO SULLA FAD</a:t>
            </a:r>
          </a:p>
          <a:p>
            <a:r>
              <a:rPr lang="it-IT" dirty="0">
                <a:solidFill>
                  <a:srgbClr val="00428C"/>
                </a:solidFill>
                <a:latin typeface="Futura Medium BT"/>
              </a:rPr>
              <a:t>Ma irrompono nuove tecnologie general </a:t>
            </a:r>
            <a:r>
              <a:rPr lang="it-IT" dirty="0" err="1">
                <a:solidFill>
                  <a:srgbClr val="00428C"/>
                </a:solidFill>
                <a:latin typeface="Futura Medium BT"/>
              </a:rPr>
              <a:t>purpose</a:t>
            </a:r>
            <a:r>
              <a:rPr lang="it-IT" dirty="0">
                <a:solidFill>
                  <a:srgbClr val="00428C"/>
                </a:solidFill>
                <a:latin typeface="Futura Medium BT"/>
              </a:rPr>
              <a:t> da presidiare </a:t>
            </a:r>
          </a:p>
        </p:txBody>
      </p:sp>
    </p:spTree>
    <p:extLst>
      <p:ext uri="{BB962C8B-B14F-4D97-AF65-F5344CB8AC3E}">
        <p14:creationId xmlns:p14="http://schemas.microsoft.com/office/powerpoint/2010/main" val="475265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8121BB-81FB-08E3-2254-45CD9508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1026A6-A9B5-CD31-5B37-6B92AC0F2E5E}"/>
              </a:ext>
            </a:extLst>
          </p:cNvPr>
          <p:cNvSpPr txBox="1"/>
          <p:nvPr/>
        </p:nvSpPr>
        <p:spPr>
          <a:xfrm>
            <a:off x="506596" y="294034"/>
            <a:ext cx="1018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rgbClr val="00428C"/>
                </a:solidFill>
                <a:latin typeface="Futura Medium BT"/>
              </a:rPr>
              <a:t>PERIMETRO DELLA</a:t>
            </a:r>
            <a:r>
              <a:rPr lang="it-IT" sz="2400" dirty="0"/>
              <a:t> </a:t>
            </a:r>
            <a:r>
              <a:rPr lang="it-IT" sz="2700" b="1" dirty="0">
                <a:solidFill>
                  <a:srgbClr val="00428C"/>
                </a:solidFill>
                <a:latin typeface="Futura Medium BT"/>
                <a:cs typeface="Futura Medium BT"/>
              </a:rPr>
              <a:t>FORMAZIONE CONTINUA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5A9CA89F-4265-E962-EC7C-F2A06EE3EA3E}"/>
              </a:ext>
            </a:extLst>
          </p:cNvPr>
          <p:cNvGrpSpPr/>
          <p:nvPr/>
        </p:nvGrpSpPr>
        <p:grpSpPr>
          <a:xfrm>
            <a:off x="165100" y="1714500"/>
            <a:ext cx="15557500" cy="6070600"/>
            <a:chOff x="-1114491" y="-1959442"/>
            <a:chExt cx="9686347" cy="1153975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C345B1F7-336B-0DA9-7415-FC156E0AF2E9}"/>
                </a:ext>
              </a:extLst>
            </p:cNvPr>
            <p:cNvSpPr/>
            <p:nvPr/>
          </p:nvSpPr>
          <p:spPr>
            <a:xfrm>
              <a:off x="-1020539" y="-1959442"/>
              <a:ext cx="9592394" cy="11539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B73D3D6E-CB71-0A32-45DE-F7C0BCE7B01E}"/>
                </a:ext>
              </a:extLst>
            </p:cNvPr>
            <p:cNvSpPr txBox="1"/>
            <p:nvPr/>
          </p:nvSpPr>
          <p:spPr>
            <a:xfrm>
              <a:off x="-1114491" y="-1959442"/>
              <a:ext cx="9686347" cy="11539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A. Formazione per l’assolvimento del diritto/dovere a ricevere forme di istruzione o formazione professionale entro il compimento dei 18 anni; </a:t>
              </a:r>
            </a:p>
            <a:p>
              <a:pPr marL="457200" indent="-457200">
                <a:buAutoNum type="alphaUcPeriod"/>
              </a:pPr>
              <a:endParaRPr lang="it-IT" sz="2400" b="1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B. Formazione tecnica superiore (specializzazione post secondaria) su specifiche aree economiche e professionali per facilitare l’accesso dei giovani nel mondo del lavoro o la riqualificazione degli adulti occupati e non occupati; </a:t>
              </a:r>
            </a:p>
            <a:p>
              <a:pPr lvl="1"/>
              <a:endParaRPr lang="it-IT" sz="2400" b="1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C. Formazione per esigenze di apprendimento continuo per i lavoratori che vogliono migliorare le proprie competenze o per gli adulti che cercano di riqualificarsi per un nuovo inserimento anche formale; </a:t>
              </a:r>
            </a:p>
            <a:p>
              <a:pPr marL="457200" indent="-457200">
                <a:buAutoNum type="alphaUcPeriod"/>
              </a:pPr>
              <a:endParaRPr lang="it-IT" sz="2400" b="1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D. Formazione per esigenze di apprendimento degli adulti non necessariamente finalizzato al lavoro, per tutto l’arco della vita (formazione permanente o lifelong learning)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734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9BF82-BA6B-A905-90C7-116F982AB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2160D9C-C425-A6C0-E6D9-8E50709A9E72}"/>
              </a:ext>
            </a:extLst>
          </p:cNvPr>
          <p:cNvSpPr txBox="1"/>
          <p:nvPr/>
        </p:nvSpPr>
        <p:spPr>
          <a:xfrm>
            <a:off x="506596" y="294034"/>
            <a:ext cx="10186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rgbClr val="00428C"/>
                </a:solidFill>
                <a:latin typeface="Futura Medium BT"/>
                <a:cs typeface="Futura Medium BT"/>
              </a:rPr>
              <a:t>PLURALITA’ DI SOGGETTI E ATTORI DEL SETTORE DELLA FORMAZIONE CONTINUA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33A02EF-697A-5F58-288B-6FC1CBC9FE07}"/>
              </a:ext>
            </a:extLst>
          </p:cNvPr>
          <p:cNvGrpSpPr/>
          <p:nvPr/>
        </p:nvGrpSpPr>
        <p:grpSpPr>
          <a:xfrm>
            <a:off x="639402" y="2221232"/>
            <a:ext cx="12695597" cy="4154168"/>
            <a:chOff x="-1020539" y="-1959442"/>
            <a:chExt cx="9592394" cy="1153975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0D5476F0-3D62-871C-676F-37289CDF3FA1}"/>
                </a:ext>
              </a:extLst>
            </p:cNvPr>
            <p:cNvSpPr/>
            <p:nvPr/>
          </p:nvSpPr>
          <p:spPr>
            <a:xfrm>
              <a:off x="-1020539" y="-1959442"/>
              <a:ext cx="9592394" cy="11539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685516B0-B385-AE08-2F09-71BF68BF8DB6}"/>
                </a:ext>
              </a:extLst>
            </p:cNvPr>
            <p:cNvSpPr txBox="1"/>
            <p:nvPr/>
          </p:nvSpPr>
          <p:spPr>
            <a:xfrm>
              <a:off x="-907875" y="-1846778"/>
              <a:ext cx="9479730" cy="1041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Molteplici Enti</a:t>
              </a:r>
            </a:p>
            <a:p>
              <a:endParaRPr lang="it-IT" sz="2400" b="1" dirty="0">
                <a:solidFill>
                  <a:srgbClr val="00428C"/>
                </a:solidFill>
                <a:latin typeface="Futura Medium BT"/>
              </a:endParaRPr>
            </a:p>
            <a:p>
              <a:r>
                <a:rPr lang="it-IT" sz="2000" dirty="0"/>
                <a:t> </a:t>
              </a:r>
              <a:r>
                <a:rPr lang="it-IT" sz="2400" dirty="0">
                  <a:solidFill>
                    <a:srgbClr val="00428C"/>
                  </a:solidFill>
                  <a:latin typeface="Futura Medium BT"/>
                </a:rPr>
                <a:t>- </a:t>
              </a:r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Soggetti pubblici (come istituti d’istruzione superiore, università, enti pubblici,          </a:t>
              </a:r>
              <a:r>
                <a:rPr lang="it-IT" sz="2400" b="1" dirty="0">
                  <a:solidFill>
                    <a:schemeClr val="bg2">
                      <a:lumMod val="90000"/>
                    </a:schemeClr>
                  </a:solidFill>
                  <a:latin typeface="Futura Medium BT"/>
                </a:rPr>
                <a:t>--</a:t>
              </a:r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comuni, aziende speciali etc.; </a:t>
              </a:r>
            </a:p>
            <a:p>
              <a:endParaRPr lang="it-IT" sz="2400" b="1" dirty="0">
                <a:solidFill>
                  <a:srgbClr val="00428C"/>
                </a:solidFill>
                <a:latin typeface="Futura Medium BT"/>
              </a:endParaRPr>
            </a:p>
            <a:p>
              <a:pPr marL="342900" indent="-342900">
                <a:buFontTx/>
                <a:buChar char="-"/>
              </a:pPr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Soggetti privati orientati al profitto, che comprendono quindi tutte le forme personali e societarie tipiche</a:t>
              </a:r>
            </a:p>
            <a:p>
              <a:pPr marL="342900" indent="-342900">
                <a:buFontTx/>
                <a:buChar char="-"/>
              </a:pPr>
              <a:endParaRPr lang="it-IT" sz="2400" b="1" dirty="0">
                <a:solidFill>
                  <a:srgbClr val="00428C"/>
                </a:solidFill>
                <a:latin typeface="Futura Medium BT"/>
              </a:endParaRPr>
            </a:p>
            <a:p>
              <a:pPr marL="342900" indent="-342900">
                <a:buFontTx/>
                <a:buChar char="-"/>
              </a:pPr>
              <a:r>
                <a:rPr lang="it-IT" sz="2400" b="1" dirty="0">
                  <a:solidFill>
                    <a:srgbClr val="00428C"/>
                  </a:solidFill>
                  <a:latin typeface="Futura Medium BT"/>
                </a:rPr>
                <a:t>Enti No profit, enti associativi (riconosciuti o meno), e fondazioni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75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757735-9BD7-B483-945A-8EDE3682C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01DE34-A254-0331-2B6B-6CFFBA55A983}"/>
              </a:ext>
            </a:extLst>
          </p:cNvPr>
          <p:cNvSpPr txBox="1"/>
          <p:nvPr/>
        </p:nvSpPr>
        <p:spPr>
          <a:xfrm>
            <a:off x="506595" y="294034"/>
            <a:ext cx="11995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700" b="1" dirty="0">
                <a:solidFill>
                  <a:srgbClr val="00428C"/>
                </a:solidFill>
                <a:latin typeface="Futura Medium BT"/>
                <a:cs typeface="Futura Medium BT"/>
              </a:rPr>
              <a:t>PERIMETRO DELLE AREE DI ATTIVITA PER DELIMITARE IL SETTORE DELLA FORMAZIONE CONTINUA E FATTURATO SPECIFICO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DE24F14-E75E-F4A0-49F0-67F75936FCC8}"/>
              </a:ext>
            </a:extLst>
          </p:cNvPr>
          <p:cNvGrpSpPr/>
          <p:nvPr/>
        </p:nvGrpSpPr>
        <p:grpSpPr>
          <a:xfrm>
            <a:off x="1511300" y="1545022"/>
            <a:ext cx="12979400" cy="6272312"/>
            <a:chOff x="-1687031" y="-2542604"/>
            <a:chExt cx="10258886" cy="1737137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873E8E9A-609E-F687-B5B7-4F9197083A62}"/>
                </a:ext>
              </a:extLst>
            </p:cNvPr>
            <p:cNvSpPr/>
            <p:nvPr/>
          </p:nvSpPr>
          <p:spPr>
            <a:xfrm>
              <a:off x="-1687031" y="-2542604"/>
              <a:ext cx="10258886" cy="173713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4E4A179-9D3B-2895-DAED-81009DC23B5C}"/>
                </a:ext>
              </a:extLst>
            </p:cNvPr>
            <p:cNvSpPr txBox="1"/>
            <p:nvPr/>
          </p:nvSpPr>
          <p:spPr>
            <a:xfrm>
              <a:off x="-1687031" y="-2151360"/>
              <a:ext cx="10258886" cy="130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1"/>
              <a:r>
                <a:rPr lang="it-IT" b="1" dirty="0">
                  <a:solidFill>
                    <a:srgbClr val="00428C"/>
                  </a:solidFill>
                  <a:latin typeface="Futura Medium BT"/>
                </a:rPr>
                <a:t>AMBITI ATECO SPECIFICI</a:t>
              </a:r>
            </a:p>
            <a:p>
              <a:pPr lvl="1"/>
              <a:r>
                <a:rPr lang="it-IT" dirty="0">
                  <a:solidFill>
                    <a:srgbClr val="00428C"/>
                  </a:solidFill>
                  <a:latin typeface="Futura Medium BT"/>
                </a:rPr>
                <a:t>85.59.2 – Corsi di formazione e corsi di aggiornamento professionale</a:t>
              </a:r>
            </a:p>
            <a:p>
              <a:pPr lvl="1"/>
              <a:r>
                <a:rPr lang="it-IT" dirty="0">
                  <a:solidFill>
                    <a:srgbClr val="00428C"/>
                  </a:solidFill>
                  <a:latin typeface="Futura Medium BT"/>
                </a:rPr>
                <a:t>85.59.9 – Altri servizi di istruzione n.c.a.</a:t>
              </a:r>
            </a:p>
            <a:p>
              <a:pPr lvl="1"/>
              <a:r>
                <a:rPr lang="it-IT" dirty="0">
                  <a:solidFill>
                    <a:srgbClr val="00428C"/>
                  </a:solidFill>
                  <a:latin typeface="Futura Medium BT"/>
                </a:rPr>
                <a:t>85.60 – Attività di supporto all’istruzione</a:t>
              </a:r>
            </a:p>
            <a:p>
              <a:pPr fontAlgn="ctr"/>
              <a:r>
                <a:rPr lang="it-IT" dirty="0">
                  <a:solidFill>
                    <a:srgbClr val="00428C"/>
                  </a:solidFill>
                  <a:latin typeface="Futura Medium BT"/>
                </a:rPr>
                <a:t>       </a:t>
              </a:r>
            </a:p>
            <a:p>
              <a:pPr fontAlgn="ctr"/>
              <a:r>
                <a:rPr lang="it-IT" dirty="0">
                  <a:solidFill>
                    <a:srgbClr val="00428C"/>
                  </a:solidFill>
                  <a:latin typeface="Futura Medium BT"/>
                </a:rPr>
                <a:t>        ALTRI AMBITI ANALIZZATI  85 ed in  particolare  ATECO 85.3  e  85.4</a:t>
              </a:r>
            </a:p>
            <a:p>
              <a:pPr fontAlgn="ctr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fontAlgn="ctr"/>
              <a:r>
                <a:rPr lang="it-IT" dirty="0">
                  <a:solidFill>
                    <a:srgbClr val="00428C"/>
                  </a:solidFill>
                  <a:latin typeface="Futura Medium BT"/>
                  <a:sym typeface="Wingdings" panose="05000000000000000000" pitchFamily="2" charset="2"/>
                </a:rPr>
                <a:t>         </a:t>
              </a:r>
              <a:r>
                <a:rPr lang="it-IT" b="1" dirty="0">
                  <a:solidFill>
                    <a:srgbClr val="00428C"/>
                  </a:solidFill>
                  <a:latin typeface="Futura Medium BT"/>
                </a:rPr>
                <a:t>Sistema di interesse della Formazione Continua Professionale </a:t>
              </a:r>
            </a:p>
            <a:p>
              <a:pPr fontAlgn="ctr"/>
              <a:r>
                <a:rPr lang="it-IT" b="1" dirty="0">
                  <a:solidFill>
                    <a:srgbClr val="00428C"/>
                  </a:solidFill>
                  <a:latin typeface="Futura Medium BT"/>
                </a:rPr>
                <a:t>           </a:t>
              </a:r>
              <a:r>
                <a:rPr lang="it-IT" sz="3200" b="1" dirty="0">
                  <a:solidFill>
                    <a:srgbClr val="00428C"/>
                  </a:solidFill>
                  <a:latin typeface="Futura Medium BT"/>
                </a:rPr>
                <a:t>  5.561 maggiori imprese attive nel mercato</a:t>
              </a:r>
            </a:p>
            <a:p>
              <a:pPr fontAlgn="ctr"/>
              <a:endParaRPr lang="it-IT" sz="3200" b="1" dirty="0">
                <a:solidFill>
                  <a:srgbClr val="00428C"/>
                </a:solidFill>
                <a:latin typeface="Futura Medium BT"/>
              </a:endParaRPr>
            </a:p>
            <a:p>
              <a:pPr fontAlgn="ctr"/>
              <a:r>
                <a:rPr lang="it-IT" b="1" dirty="0">
                  <a:solidFill>
                    <a:srgbClr val="00428C"/>
                  </a:solidFill>
                  <a:latin typeface="Futura Medium BT"/>
                  <a:cs typeface="Futura Medium BT"/>
                </a:rPr>
                <a:t>           </a:t>
              </a:r>
              <a:r>
                <a:rPr lang="it-IT" sz="3200" b="1" dirty="0">
                  <a:solidFill>
                    <a:srgbClr val="00428C"/>
                  </a:solidFill>
                  <a:latin typeface="Futura Medium BT"/>
                  <a:cs typeface="Futura Medium BT"/>
                </a:rPr>
                <a:t>3,2 Miliardi DI EURO : FATTURATO DEL SETTORE SPECIALIZZATO</a:t>
              </a:r>
              <a:endParaRPr lang="it-IT" sz="3200" dirty="0">
                <a:solidFill>
                  <a:srgbClr val="00428C"/>
                </a:solidFill>
                <a:latin typeface="Futura Medium BT"/>
              </a:endParaRPr>
            </a:p>
            <a:p>
              <a:pPr fontAlgn="ctr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fontAlgn="ctr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14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A1C8F-5655-E483-56D7-A7AF0B51B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F184484-1663-8699-5ADF-27B9CC527A64}"/>
              </a:ext>
            </a:extLst>
          </p:cNvPr>
          <p:cNvSpPr txBox="1"/>
          <p:nvPr/>
        </p:nvSpPr>
        <p:spPr>
          <a:xfrm>
            <a:off x="506596" y="294034"/>
            <a:ext cx="1018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428C"/>
                </a:solidFill>
                <a:latin typeface="Futura Medium BT"/>
              </a:rPr>
              <a:t>POLARIZZAZIONE E POLVERIZZAZIONE DELL’OFFERTA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29BE5D43-F4DF-51AC-1F9A-BA51BA59C54F}"/>
              </a:ext>
            </a:extLst>
          </p:cNvPr>
          <p:cNvGrpSpPr/>
          <p:nvPr/>
        </p:nvGrpSpPr>
        <p:grpSpPr>
          <a:xfrm>
            <a:off x="506596" y="2484121"/>
            <a:ext cx="14568304" cy="4348973"/>
            <a:chOff x="-1484460" y="-2313291"/>
            <a:chExt cx="10056314" cy="1881697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4B56BF77-B271-E403-B3CF-840C029B0B66}"/>
                </a:ext>
              </a:extLst>
            </p:cNvPr>
            <p:cNvSpPr/>
            <p:nvPr/>
          </p:nvSpPr>
          <p:spPr>
            <a:xfrm>
              <a:off x="-1484460" y="-2313291"/>
              <a:ext cx="10056314" cy="150782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E1CAC7C9-C87B-6AED-AEE9-51018219EC18}"/>
                </a:ext>
              </a:extLst>
            </p:cNvPr>
            <p:cNvSpPr txBox="1"/>
            <p:nvPr/>
          </p:nvSpPr>
          <p:spPr>
            <a:xfrm>
              <a:off x="-1129419" y="-1733741"/>
              <a:ext cx="9701273" cy="130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r>
                <a:rPr lang="it-IT" sz="2700" b="1" dirty="0">
                  <a:solidFill>
                    <a:srgbClr val="00428C"/>
                  </a:solidFill>
                  <a:latin typeface="Futura Medium BT"/>
                </a:rPr>
                <a:t>- 29 imprese con fatturato oltre i 10 milioni di euro: (19,3% del fatturato)  m 20 Mil E</a:t>
              </a:r>
            </a:p>
            <a:p>
              <a:r>
                <a:rPr lang="it-IT" sz="2700" b="1" dirty="0">
                  <a:solidFill>
                    <a:srgbClr val="00428C"/>
                  </a:solidFill>
                  <a:latin typeface="Futura Medium BT"/>
                </a:rPr>
                <a:t>- 65 imprese con fatturato tra 5 e 10 milioni di euro (13,8% del fatturato).</a:t>
              </a:r>
            </a:p>
            <a:p>
              <a:endParaRPr lang="it-IT" sz="2700" b="1" dirty="0">
                <a:solidFill>
                  <a:srgbClr val="00428C"/>
                </a:solidFill>
                <a:latin typeface="Futura Medium BT"/>
              </a:endParaRPr>
            </a:p>
            <a:p>
              <a:r>
                <a:rPr lang="it-IT" sz="2700" b="1" dirty="0">
                  <a:solidFill>
                    <a:srgbClr val="00428C"/>
                  </a:solidFill>
                  <a:latin typeface="Futura Medium BT"/>
                </a:rPr>
                <a:t>- 565 Imprese da 1 a </a:t>
              </a:r>
              <a:r>
                <a:rPr lang="it-IT" sz="2700" b="1">
                  <a:solidFill>
                    <a:srgbClr val="00428C"/>
                  </a:solidFill>
                  <a:latin typeface="Futura Medium BT"/>
                </a:rPr>
                <a:t>5 milioni </a:t>
              </a:r>
              <a:r>
                <a:rPr lang="it-IT" sz="2700" b="1" dirty="0">
                  <a:solidFill>
                    <a:srgbClr val="00428C"/>
                  </a:solidFill>
                  <a:latin typeface="Futura Medium BT"/>
                </a:rPr>
                <a:t>di Euro  (36% del fatturato)</a:t>
              </a:r>
            </a:p>
            <a:p>
              <a:r>
                <a:rPr lang="it-IT" sz="2700" b="1" dirty="0">
                  <a:solidFill>
                    <a:srgbClr val="00428C"/>
                  </a:solidFill>
                  <a:latin typeface="Futura Medium BT"/>
                </a:rPr>
                <a:t> </a:t>
              </a:r>
            </a:p>
            <a:p>
              <a:r>
                <a:rPr lang="it-IT" sz="2700" b="1" dirty="0">
                  <a:solidFill>
                    <a:srgbClr val="00428C"/>
                  </a:solidFill>
                  <a:latin typeface="Futura Medium BT"/>
                </a:rPr>
                <a:t>- Poco meno di 5 mila micro imprese (2K imprese sotto 100 mila euro) </a:t>
              </a:r>
            </a:p>
            <a:p>
              <a:pPr fontAlgn="ctr"/>
              <a:endParaRPr lang="it-IT" sz="2700" b="1" dirty="0">
                <a:solidFill>
                  <a:srgbClr val="00428C"/>
                </a:solidFill>
                <a:latin typeface="Futura Medium BT"/>
              </a:endParaRPr>
            </a:p>
            <a:p>
              <a:pPr fontAlgn="ctr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520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81765-3E4C-21E5-BEC5-1783FC7A7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B9316595-EBB8-BD26-D80E-D4205432B35E}"/>
              </a:ext>
            </a:extLst>
          </p:cNvPr>
          <p:cNvSpPr txBox="1"/>
          <p:nvPr/>
        </p:nvSpPr>
        <p:spPr>
          <a:xfrm>
            <a:off x="506596" y="294034"/>
            <a:ext cx="1018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428C"/>
                </a:solidFill>
                <a:latin typeface="Futura Medium BT"/>
              </a:rPr>
              <a:t>CONCENTRAZIONE TERRITIORIALE DEL MERCATO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D72E0D8-282E-9644-7164-D6041709374E}"/>
              </a:ext>
            </a:extLst>
          </p:cNvPr>
          <p:cNvGrpSpPr/>
          <p:nvPr/>
        </p:nvGrpSpPr>
        <p:grpSpPr>
          <a:xfrm>
            <a:off x="506596" y="1498600"/>
            <a:ext cx="14403204" cy="5956301"/>
            <a:chOff x="-1484460" y="-2460052"/>
            <a:chExt cx="10056315" cy="1654585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92E8B1CE-3E6F-6DDA-DE32-E5C22FBA322F}"/>
                </a:ext>
              </a:extLst>
            </p:cNvPr>
            <p:cNvSpPr/>
            <p:nvPr/>
          </p:nvSpPr>
          <p:spPr>
            <a:xfrm>
              <a:off x="-1484460" y="-2460052"/>
              <a:ext cx="10056314" cy="165458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0E7FE7E-B779-D841-6A7F-072B43990849}"/>
                </a:ext>
              </a:extLst>
            </p:cNvPr>
            <p:cNvSpPr txBox="1"/>
            <p:nvPr/>
          </p:nvSpPr>
          <p:spPr>
            <a:xfrm>
              <a:off x="-1129418" y="-2151360"/>
              <a:ext cx="9701273" cy="13021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it-IT" altLang="it-IT" b="1" dirty="0">
                  <a:solidFill>
                    <a:srgbClr val="00428C"/>
                  </a:solidFill>
                  <a:latin typeface="Futura Medium BT"/>
                </a:rPr>
                <a:t>Lombardia: Prima per fatturato con oltre 1,1 miliardi di euro (34,6%), con 997 imprese.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it-IT" altLang="it-IT" b="1" dirty="0">
                  <a:solidFill>
                    <a:srgbClr val="00428C"/>
                  </a:solidFill>
                  <a:latin typeface="Futura Medium BT"/>
                </a:rPr>
                <a:t>Lazio: Al secondo posto con 532 milioni (16,6%), vanta oltre 1.000 imprese, concentrate soprattutto a Roma.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it-IT" altLang="it-IT" b="1" dirty="0">
                  <a:solidFill>
                    <a:srgbClr val="00428C"/>
                  </a:solidFill>
                  <a:latin typeface="Futura Medium BT"/>
                </a:rPr>
                <a:t>Emilia-Romagna: Terza con circa 236 milioni (7,4%).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it-IT" altLang="it-IT" b="1" dirty="0">
                  <a:solidFill>
                    <a:srgbClr val="00428C"/>
                  </a:solidFill>
                  <a:latin typeface="Futura Medium BT"/>
                </a:rPr>
                <a:t>Campania e Veneto: Quasi pari nel fatturato (7,3%), con numeri simili di imprese attive.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it-IT" altLang="it-IT" b="1" dirty="0">
                  <a:solidFill>
                    <a:srgbClr val="00428C"/>
                  </a:solidFill>
                  <a:latin typeface="Futura Medium BT"/>
                </a:rPr>
                <a:t>Piemonte e Toscana: Contribuiscono rispettivamente per il 5,1% e 4,9%..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it-IT" altLang="it-IT" b="1" dirty="0">
                  <a:solidFill>
                    <a:srgbClr val="00428C"/>
                  </a:solidFill>
                  <a:latin typeface="Futura Medium BT"/>
                </a:rPr>
                <a:t>Puglia, Sicilia, Abruzzo: Insieme sommano circa il 9% del fatturato nazionale.</a:t>
              </a:r>
            </a:p>
            <a:p>
              <a:pPr lvl="0" defTabSz="91440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Char char="•"/>
              </a:pPr>
              <a:r>
                <a:rPr lang="it-IT" altLang="it-IT" b="1" dirty="0">
                  <a:solidFill>
                    <a:srgbClr val="00428C"/>
                  </a:solidFill>
                  <a:latin typeface="Futura Medium BT"/>
                </a:rPr>
                <a:t>Le altre regioni (Liguria, Marche, Umbria, ecc.) presentano un’incidenza tra l’1% e lo 0,1%, con numeri di imprese più contenuti</a:t>
              </a:r>
              <a:endParaRPr lang="it-IT" b="1" dirty="0">
                <a:solidFill>
                  <a:srgbClr val="00428C"/>
                </a:solidFill>
                <a:latin typeface="Futura Medium BT"/>
              </a:endParaRPr>
            </a:p>
            <a:p>
              <a:pPr fontAlgn="ctr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  <a:p>
              <a:pPr lvl="1"/>
              <a:endParaRPr lang="it-IT" dirty="0">
                <a:solidFill>
                  <a:srgbClr val="00428C"/>
                </a:solidFill>
                <a:latin typeface="Futura Medium B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3184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5960</TotalTime>
  <Words>1186</Words>
  <Application>Microsoft Macintosh PowerPoint</Application>
  <PresentationFormat>Personalizzato</PresentationFormat>
  <Paragraphs>187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Futura Medium BT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francesco sorrentino</dc:creator>
  <cp:lastModifiedBy>Federica Di Pietro</cp:lastModifiedBy>
  <cp:revision>31</cp:revision>
  <dcterms:created xsi:type="dcterms:W3CDTF">2025-06-19T13:54:12Z</dcterms:created>
  <dcterms:modified xsi:type="dcterms:W3CDTF">2025-07-24T08:49:26Z</dcterms:modified>
</cp:coreProperties>
</file>