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6" r:id="rId5"/>
    <p:sldId id="260" r:id="rId6"/>
    <p:sldId id="261" r:id="rId7"/>
    <p:sldId id="267" r:id="rId8"/>
    <p:sldId id="268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23"/>
    <p:restoredTop sz="96327"/>
  </p:normalViewPr>
  <p:slideViewPr>
    <p:cSldViewPr snapToGrid="0">
      <p:cViewPr varScale="1">
        <p:scale>
          <a:sx n="113" d="100"/>
          <a:sy n="113" d="100"/>
        </p:scale>
        <p:origin x="1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5CBE9-F482-F93A-9325-D452108F8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604287-4DC8-E15F-99BA-BFFC694E6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9CD171-190E-FC3C-DE4A-BAAFEC921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A17595-E3B0-C84B-73F2-873EEA39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B5A140-1127-8483-2194-09FBEA8F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26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7BC425-8470-9895-6D2A-E6913F462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372D8EE-004B-2D80-845A-4F65A62A5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F6F127-71C4-B782-9BED-FA4E1BEB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36EEA4-187B-24FA-9314-18961C15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E15E49-E782-AC84-E6FD-C0E84881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71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9DD029B-6026-29D4-8CBD-4452A49E6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FE8AA29-5FE6-DDEA-018D-29ED83C97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464437-8C41-332F-598A-B0D82D05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C3F637-07D1-AC12-3FB1-45790754B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AB5FDC-36EB-EAD2-B477-242C094C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26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42B669-F79F-ADE5-E9BE-F314405BE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CB11A6-E94E-0DE3-7633-0DDBF425A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CE054F-57EC-BD2D-53DB-C35B4496E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283754-252B-ACA9-AB5F-792EEE7CA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5B556B-1ED9-941B-0BE6-4EC38E215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56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4063A9-A3EA-5CD8-BB27-B1A7EE032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EB7944-EC74-E5AC-2E2E-8B9F1AEFE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11CC6B-4146-17F7-0EE5-B966FAD3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C0183D-E074-367D-4E82-434014CD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3509EE-E241-B344-7808-2B3C360C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98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340A8F-662C-5F25-6AF6-5017B49D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47273C-3C0C-BC0C-2DBA-70005A645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DFB31B-4B73-F4FA-41A6-12C92DF14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573A75-0A19-1C9D-84D1-A12BECB9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6A6282-2228-A6B8-2A2A-BBEF9C2B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2064229-F1A8-4C15-3479-412CA11D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33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517631-5223-3A39-24B0-16E8A0D1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1941C7-429E-8BB7-2248-B9EF0CDC0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6169D6-1346-5B8E-52FA-E44A9A7AC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FE90F63-D5D9-8F96-F27E-89865546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6B0183E-18B4-2DBC-10C1-3F35348E6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E99F847-BAD3-4538-F005-4D28416B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7A4235B-1EC5-56C4-759F-4FF5E4E9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8AD02A0-30CA-91C7-1C6E-E7FCEB188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32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0A4388-EB22-4748-4F39-764CC434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63DCA8-DBE7-1089-698E-8367CC9C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3574BC-F8B6-4CAA-AEB0-5F4E6895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463506-7B1C-E1BA-8C73-443CCB61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42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2C23ADF-75E2-30BC-6E70-D1ADB192E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5876436-7EB9-15F4-AABC-96ABA9CC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7AB9BD-AA33-C886-4951-74C11CA1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67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EB9BC-C32F-94E0-9AAF-B0A61A94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08286A-118A-7065-0730-C076249A4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48A5C1-602C-FF10-019B-7E77072C4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D5806B-637B-E902-21EA-ABDB92FA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6F58D7-1C21-7BEA-575E-8CA12706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B8A505-0410-809F-32D2-E7AF2731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9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EAE13-41D5-38AF-533B-5BD178A8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057913-0CDF-E8D9-A6C4-905386EF0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BB42B7-A2A0-EB66-F2A4-4A8D4E434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E12EB9-3980-2DA7-523D-3D72DC1C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F97FF2-5130-FCA9-6B64-7B3AA196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BF00D7-77A0-C2D9-EA08-AFF43AE8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65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66D87D-7EEF-586B-A779-9EAD8CE3F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BB815E-0267-7A80-DFBD-6EC2E2FCA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4C5161-A781-6C7A-334E-CEE193363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1C8C8-42F4-CA47-ADCA-FB047546464A}" type="datetimeFigureOut">
              <a:rPr lang="it-IT" smtClean="0"/>
              <a:t>20/06/23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283E53-41CB-F6E4-5848-FAAC65501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24D1DD-370C-FACD-B43B-476E0908C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C7F4-5782-3A47-95C3-CA79E3696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87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35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EE15A-064D-60B5-DF99-1D858D921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33" y="23396"/>
            <a:ext cx="8936235" cy="32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D50566-9EAE-0A95-4A6A-62F04469486A}"/>
              </a:ext>
            </a:extLst>
          </p:cNvPr>
          <p:cNvSpPr txBox="1"/>
          <p:nvPr/>
        </p:nvSpPr>
        <p:spPr>
          <a:xfrm>
            <a:off x="-970165" y="3294718"/>
            <a:ext cx="80649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Strategie di comunicazione delle politiche di coesione – </a:t>
            </a:r>
            <a:r>
              <a:rPr lang="it-IT" sz="2400" b="1" i="1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dai social network al </a:t>
            </a:r>
            <a:r>
              <a:rPr lang="it-IT" sz="2400" b="1" i="1" u="none" strike="noStrike" dirty="0" err="1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metaverso</a:t>
            </a:r>
            <a:br>
              <a:rPr lang="it-IT" sz="24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</a:br>
            <a:endParaRPr lang="it-IT" sz="2400" b="1" i="0" u="none" strike="noStrike" dirty="0">
              <a:solidFill>
                <a:srgbClr val="FFFFFF"/>
              </a:solidFill>
              <a:effectLst/>
              <a:latin typeface="Barlow Condensed" panose="020F0502020204030204" pitchFamily="34" charset="0"/>
            </a:endParaRPr>
          </a:p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2000" b="1" i="0" u="none" strike="noStrike" dirty="0">
                <a:solidFill>
                  <a:srgbClr val="FFFFFF"/>
                </a:solidFill>
                <a:effectLst/>
                <a:latin typeface="Barlow" panose="020F0502020204030204" pitchFamily="34" charset="0"/>
              </a:rPr>
              <a:t>Università degli Studi di Milano</a:t>
            </a:r>
            <a:br>
              <a:rPr lang="it-IT" sz="2000" b="1" i="0" u="none" strike="noStrike" dirty="0">
                <a:solidFill>
                  <a:srgbClr val="FFFFFF"/>
                </a:solidFill>
                <a:effectLst/>
                <a:latin typeface="Barlow" panose="020F0502020204030204" pitchFamily="34" charset="0"/>
              </a:rPr>
            </a:br>
            <a:endParaRPr lang="it-IT" sz="2000" b="1" i="0" u="none" strike="noStrike" dirty="0">
              <a:solidFill>
                <a:srgbClr val="FFFFFF"/>
              </a:solidFill>
              <a:effectLst/>
              <a:latin typeface="Barlow" panose="020F0502020204030204" pitchFamily="34" charset="0"/>
            </a:endParaRPr>
          </a:p>
          <a:p>
            <a:pPr marL="12700" algn="r" rtl="0">
              <a:spcBef>
                <a:spcPts val="0"/>
              </a:spcBef>
              <a:spcAft>
                <a:spcPts val="0"/>
              </a:spcAft>
            </a:pPr>
            <a:endParaRPr lang="it-IT" sz="2000" b="1" dirty="0">
              <a:effectLst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55A6D86F-4B31-91E3-FD5A-6A790BDE5FA7}"/>
              </a:ext>
            </a:extLst>
          </p:cNvPr>
          <p:cNvSpPr/>
          <p:nvPr/>
        </p:nvSpPr>
        <p:spPr>
          <a:xfrm>
            <a:off x="0" y="5656799"/>
            <a:ext cx="12191999" cy="12012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9FC66B4-1DBA-8DB2-F1E1-BC6C60AC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0" y="5916876"/>
            <a:ext cx="2897660" cy="62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91D8BC9-A2A4-FCD3-60DD-33E62DD9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69" y="6010079"/>
            <a:ext cx="1191914" cy="5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0EC1EFB-4D2F-7F44-0EA1-5F26B3056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422" y="6174078"/>
            <a:ext cx="968805" cy="1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8BF6F5C0-D4D4-43D4-A506-9FC6FFF8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66" y="5863497"/>
            <a:ext cx="694487" cy="7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F5F2FD89-AB9A-1D9C-D49A-5348A1C9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393" y="6010079"/>
            <a:ext cx="1292550" cy="45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89090B0-F2A0-A650-DB9C-9FF9DCCF2840}"/>
              </a:ext>
            </a:extLst>
          </p:cNvPr>
          <p:cNvSpPr txBox="1"/>
          <p:nvPr/>
        </p:nvSpPr>
        <p:spPr>
          <a:xfrm>
            <a:off x="5405685" y="5730384"/>
            <a:ext cx="2449727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rtl="0">
              <a:spcBef>
                <a:spcPts val="0"/>
              </a:spcBef>
              <a:spcAft>
                <a:spcPts val="0"/>
              </a:spcAft>
            </a:pPr>
            <a:r>
              <a:rPr lang="it-IT" sz="1100" b="0" i="0" u="none" strike="noStrike" dirty="0">
                <a:solidFill>
                  <a:srgbClr val="002B85"/>
                </a:solidFill>
                <a:effectLst/>
                <a:latin typeface="Barlow Condensed" panose="020F0502020204030204" pitchFamily="34" charset="0"/>
              </a:rPr>
              <a:t>Un progetto realizzato da:</a:t>
            </a:r>
            <a:endParaRPr lang="it-IT" sz="1100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0F09FBC-4558-7AB4-4571-4CA30580D050}"/>
              </a:ext>
            </a:extLst>
          </p:cNvPr>
          <p:cNvSpPr txBox="1"/>
          <p:nvPr/>
        </p:nvSpPr>
        <p:spPr>
          <a:xfrm>
            <a:off x="701176" y="4937423"/>
            <a:ext cx="608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FFFF"/>
                </a:solidFill>
                <a:latin typeface="Barlow" panose="020F0502020204030204" pitchFamily="34" charset="0"/>
              </a:rPr>
              <a:t> 5ª Giornata della Coesione | Eugenio Doti - </a:t>
            </a:r>
            <a:r>
              <a:rPr lang="it-IT" sz="2000" b="1" dirty="0" err="1">
                <a:solidFill>
                  <a:srgbClr val="FFFFFF"/>
                </a:solidFill>
                <a:latin typeface="Barlow" panose="020F0502020204030204" pitchFamily="34" charset="0"/>
              </a:rPr>
              <a:t>Digivis</a:t>
            </a:r>
            <a:endParaRPr lang="it-IT" sz="2000" b="1" dirty="0">
              <a:solidFill>
                <a:srgbClr val="FFFFFF"/>
              </a:solidFill>
              <a:latin typeface="Barlow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2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35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7A980D-AA15-9EF1-890A-93B0401CB6FD}"/>
              </a:ext>
            </a:extLst>
          </p:cNvPr>
          <p:cNvSpPr txBox="1"/>
          <p:nvPr/>
        </p:nvSpPr>
        <p:spPr>
          <a:xfrm>
            <a:off x="-1234938" y="262593"/>
            <a:ext cx="786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Promuovere il valore della coesione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FEC0C8-DE79-907B-B9BF-C3CCE3E1A9B2}"/>
              </a:ext>
            </a:extLst>
          </p:cNvPr>
          <p:cNvSpPr txBox="1"/>
          <p:nvPr/>
        </p:nvSpPr>
        <p:spPr>
          <a:xfrm>
            <a:off x="487017" y="1147463"/>
            <a:ext cx="961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Le politiche di coesione sono ancora poco conosciute, in particolare per quanto riguarda funzionamento e obiettivi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FD5E152-90D3-9C48-4512-6D0E2EF6D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199" y="2093888"/>
            <a:ext cx="8521957" cy="33925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01813F1-966C-F9B2-6FAD-1434C5D17AC7}"/>
              </a:ext>
            </a:extLst>
          </p:cNvPr>
          <p:cNvSpPr txBox="1"/>
          <p:nvPr/>
        </p:nvSpPr>
        <p:spPr>
          <a:xfrm>
            <a:off x="1476808" y="5541260"/>
            <a:ext cx="4855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Barlow" pitchFamily="2" charset="77"/>
              </a:rPr>
              <a:t>* Fonte: Indagine Agenzia Coesione Territoriale 2022</a:t>
            </a:r>
          </a:p>
        </p:txBody>
      </p:sp>
    </p:spTree>
    <p:extLst>
      <p:ext uri="{BB962C8B-B14F-4D97-AF65-F5344CB8AC3E}">
        <p14:creationId xmlns:p14="http://schemas.microsoft.com/office/powerpoint/2010/main" val="3243856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35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7A980D-AA15-9EF1-890A-93B0401CB6FD}"/>
              </a:ext>
            </a:extLst>
          </p:cNvPr>
          <p:cNvSpPr txBox="1"/>
          <p:nvPr/>
        </p:nvSpPr>
        <p:spPr>
          <a:xfrm>
            <a:off x="-1234938" y="262593"/>
            <a:ext cx="9007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La comunicazione a partire dalla ricerca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C9208B-994C-DEC0-F64A-EE96581BF7EE}"/>
              </a:ext>
            </a:extLst>
          </p:cNvPr>
          <p:cNvSpPr txBox="1"/>
          <p:nvPr/>
        </p:nvSpPr>
        <p:spPr>
          <a:xfrm>
            <a:off x="452799" y="966321"/>
            <a:ext cx="9611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Alcune tra le fonti principali: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EB5414A-70AA-995E-0B8E-EF184AA34475}"/>
              </a:ext>
            </a:extLst>
          </p:cNvPr>
          <p:cNvSpPr/>
          <p:nvPr/>
        </p:nvSpPr>
        <p:spPr>
          <a:xfrm>
            <a:off x="0" y="1459883"/>
            <a:ext cx="12192000" cy="10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FF5B9A9-6F7A-6BD6-0923-02B55CCD2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504" y="1611485"/>
            <a:ext cx="2682896" cy="725355"/>
          </a:xfrm>
          <a:prstGeom prst="rect">
            <a:avLst/>
          </a:prstGeom>
        </p:spPr>
      </p:pic>
      <p:pic>
        <p:nvPicPr>
          <p:cNvPr id="10" name="Immagine 9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2B10C350-7462-C029-C131-76E5825C0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785" y="1550660"/>
            <a:ext cx="2072518" cy="839596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AE56E87-C361-2F0C-FC67-B9A007A2B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59" y="1675811"/>
            <a:ext cx="3508889" cy="661029"/>
          </a:xfrm>
          <a:prstGeom prst="rect">
            <a:avLst/>
          </a:prstGeom>
        </p:spPr>
      </p:pic>
      <p:pic>
        <p:nvPicPr>
          <p:cNvPr id="13" name="Immagine 1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F2DCDF1-9B72-9456-EA28-9841550B0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281" y="2736096"/>
            <a:ext cx="3876759" cy="39418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1C44318-1573-349B-58E4-AC53890D1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155" y="2736095"/>
            <a:ext cx="3941806" cy="394180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A5F6C77C-17AA-C697-53AA-8D86805A0D26}"/>
              </a:ext>
            </a:extLst>
          </p:cNvPr>
          <p:cNvSpPr/>
          <p:nvPr/>
        </p:nvSpPr>
        <p:spPr>
          <a:xfrm>
            <a:off x="5258369" y="4252670"/>
            <a:ext cx="1675262" cy="908654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41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35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7A980D-AA15-9EF1-890A-93B0401CB6FD}"/>
              </a:ext>
            </a:extLst>
          </p:cNvPr>
          <p:cNvSpPr txBox="1"/>
          <p:nvPr/>
        </p:nvSpPr>
        <p:spPr>
          <a:xfrm>
            <a:off x="-1234938" y="262593"/>
            <a:ext cx="9007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La comunicazione a partire dalla ricerca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C9208B-994C-DEC0-F64A-EE96581BF7EE}"/>
              </a:ext>
            </a:extLst>
          </p:cNvPr>
          <p:cNvSpPr txBox="1"/>
          <p:nvPr/>
        </p:nvSpPr>
        <p:spPr>
          <a:xfrm>
            <a:off x="452799" y="966321"/>
            <a:ext cx="9611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Raccontare la coesione vuol dire porre l’attenzione su risultati tangibili  </a:t>
            </a:r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A5F6C77C-17AA-C697-53AA-8D86805A0D26}"/>
              </a:ext>
            </a:extLst>
          </p:cNvPr>
          <p:cNvSpPr/>
          <p:nvPr/>
        </p:nvSpPr>
        <p:spPr>
          <a:xfrm>
            <a:off x="5079465" y="3429000"/>
            <a:ext cx="1675262" cy="908654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213D7C-E287-C225-BBF5-96C8608AFAE5}"/>
              </a:ext>
            </a:extLst>
          </p:cNvPr>
          <p:cNvSpPr txBox="1"/>
          <p:nvPr/>
        </p:nvSpPr>
        <p:spPr>
          <a:xfrm>
            <a:off x="452798" y="1914808"/>
            <a:ext cx="961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  <a:latin typeface="Barlow" pitchFamily="2" charset="77"/>
              </a:rPr>
              <a:t>Ad esempio, a Milano…</a:t>
            </a:r>
          </a:p>
        </p:txBody>
      </p:sp>
      <p:pic>
        <p:nvPicPr>
          <p:cNvPr id="8" name="Immagine 7" descr="Immagine che contiene trasporto, Ferrovia, ferrovia, stazione ferroviaria&#10;&#10;Descrizione generata automaticamente">
            <a:extLst>
              <a:ext uri="{FF2B5EF4-FFF2-40B4-BE49-F238E27FC236}">
                <a16:creationId xmlns:a16="http://schemas.microsoft.com/office/drawing/2014/main" id="{9378750E-E3B9-1238-6EBF-4EBA35C35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98" y="2746927"/>
            <a:ext cx="4516767" cy="2658717"/>
          </a:xfrm>
          <a:prstGeom prst="rect">
            <a:avLst/>
          </a:prstGeom>
        </p:spPr>
      </p:pic>
      <p:pic>
        <p:nvPicPr>
          <p:cNvPr id="12" name="Immagine 11" descr="Immagine che contiene testo, schermata, edificio, Annunci pubblicitari&#10;&#10;Descrizione generata automaticamente">
            <a:extLst>
              <a:ext uri="{FF2B5EF4-FFF2-40B4-BE49-F238E27FC236}">
                <a16:creationId xmlns:a16="http://schemas.microsoft.com/office/drawing/2014/main" id="{5EE0C539-F6D3-F8FC-687C-CF39F355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26" y="2746927"/>
            <a:ext cx="4638260" cy="26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35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7A980D-AA15-9EF1-890A-93B0401CB6FD}"/>
              </a:ext>
            </a:extLst>
          </p:cNvPr>
          <p:cNvSpPr txBox="1"/>
          <p:nvPr/>
        </p:nvSpPr>
        <p:spPr>
          <a:xfrm>
            <a:off x="-1234938" y="262593"/>
            <a:ext cx="786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Social network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4CA74E-5392-445E-13A1-9A010910ABBB}"/>
              </a:ext>
            </a:extLst>
          </p:cNvPr>
          <p:cNvSpPr txBox="1"/>
          <p:nvPr/>
        </p:nvSpPr>
        <p:spPr>
          <a:xfrm>
            <a:off x="351093" y="831911"/>
            <a:ext cx="961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Sono previste campagne di advertising profilate e georeferenziate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Obiettivo: raggiungere </a:t>
            </a:r>
            <a:r>
              <a:rPr lang="it-IT" sz="2000" b="1" u="sng" dirty="0">
                <a:solidFill>
                  <a:schemeClr val="bg1"/>
                </a:solidFill>
                <a:latin typeface="Barlow" pitchFamily="2" charset="77"/>
              </a:rPr>
              <a:t>1.200.000 utenti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145684-BD67-233F-9BBF-402AACD46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93" y="2707277"/>
            <a:ext cx="3520288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1D89307-CFA3-26DA-0B26-E7450DD32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47" y="2707277"/>
            <a:ext cx="410896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9479891-9333-30D8-C5C9-AA411F6D8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647" y="2523089"/>
            <a:ext cx="2732030" cy="37973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1C095F4-97B6-AD3C-0EBE-BFE7ED456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494" y="1539797"/>
            <a:ext cx="832336" cy="83233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0E21E98-F325-5C86-5AAA-84B0998F2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973" y="1690753"/>
            <a:ext cx="832908" cy="83233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310"/>
              </a:srgbClr>
            </a:outerShdw>
          </a:effec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2234ACE6-6EE0-4FDD-17FC-F6FA4EC0E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2951" y="1692947"/>
            <a:ext cx="832336" cy="8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63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35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7A980D-AA15-9EF1-890A-93B0401CB6FD}"/>
              </a:ext>
            </a:extLst>
          </p:cNvPr>
          <p:cNvSpPr txBox="1"/>
          <p:nvPr/>
        </p:nvSpPr>
        <p:spPr>
          <a:xfrm>
            <a:off x="-1234938" y="262593"/>
            <a:ext cx="786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Sito ufficiale – </a:t>
            </a:r>
            <a:r>
              <a:rPr lang="it-IT" sz="3600" b="1" i="0" u="sng" strike="noStrike" dirty="0" err="1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trustingeurope.eu</a:t>
            </a:r>
            <a:endParaRPr lang="it-IT" sz="3600" b="1" i="0" u="sng" strike="noStrike" dirty="0">
              <a:solidFill>
                <a:srgbClr val="FFFFFF"/>
              </a:solidFill>
              <a:effectLst/>
              <a:latin typeface="Barlow Condensed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258620-832B-F0C8-EABA-5F73B4C7AD40}"/>
              </a:ext>
            </a:extLst>
          </p:cNvPr>
          <p:cNvSpPr txBox="1"/>
          <p:nvPr/>
        </p:nvSpPr>
        <p:spPr>
          <a:xfrm>
            <a:off x="351093" y="908924"/>
            <a:ext cx="10040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Da una parte, un </a:t>
            </a:r>
            <a:r>
              <a:rPr lang="it-IT" sz="2000" b="1" u="sng" dirty="0">
                <a:solidFill>
                  <a:schemeClr val="bg1"/>
                </a:solidFill>
                <a:latin typeface="Barlow" pitchFamily="2" charset="77"/>
              </a:rPr>
              <a:t>forte strumento autonomo</a:t>
            </a: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 di promozione contenuti;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dall’altra, il </a:t>
            </a:r>
            <a:r>
              <a:rPr lang="it-IT" sz="2000" b="1" u="sng" dirty="0">
                <a:solidFill>
                  <a:schemeClr val="bg1"/>
                </a:solidFill>
                <a:latin typeface="Barlow" pitchFamily="2" charset="77"/>
              </a:rPr>
              <a:t>repository</a:t>
            </a: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 di tutte le campagne su tutti i canali di comunicazione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1E793D-DF2E-449A-53B0-BB0375D5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2" y="2206003"/>
            <a:ext cx="5713657" cy="36387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43DCD3-CFE5-13E4-FB27-D7DC0514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226" y="2206003"/>
            <a:ext cx="5620893" cy="363874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9341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35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7A980D-AA15-9EF1-890A-93B0401CB6FD}"/>
              </a:ext>
            </a:extLst>
          </p:cNvPr>
          <p:cNvSpPr txBox="1"/>
          <p:nvPr/>
        </p:nvSpPr>
        <p:spPr>
          <a:xfrm>
            <a:off x="-1234938" y="262593"/>
            <a:ext cx="786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Sito ufficiale – </a:t>
            </a:r>
            <a:r>
              <a:rPr lang="it-IT" sz="3600" b="1" i="0" u="sng" strike="noStrike" dirty="0" err="1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trustingeurope.eu</a:t>
            </a:r>
            <a:endParaRPr lang="it-IT" sz="3600" b="1" i="0" u="sng" strike="noStrike" dirty="0">
              <a:solidFill>
                <a:srgbClr val="FFFFFF"/>
              </a:solidFill>
              <a:effectLst/>
              <a:latin typeface="Barlow Condensed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258620-832B-F0C8-EABA-5F73B4C7AD40}"/>
              </a:ext>
            </a:extLst>
          </p:cNvPr>
          <p:cNvSpPr txBox="1"/>
          <p:nvPr/>
        </p:nvSpPr>
        <p:spPr>
          <a:xfrm>
            <a:off x="351093" y="908924"/>
            <a:ext cx="10040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Da una parte, un </a:t>
            </a:r>
            <a:r>
              <a:rPr lang="it-IT" sz="2000" b="1" u="sng" dirty="0">
                <a:solidFill>
                  <a:schemeClr val="bg1"/>
                </a:solidFill>
                <a:latin typeface="Barlow" pitchFamily="2" charset="77"/>
              </a:rPr>
              <a:t>forte strumento autonomo</a:t>
            </a: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 di promozione contenuti;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dall’altra, il </a:t>
            </a:r>
            <a:r>
              <a:rPr lang="it-IT" sz="2000" b="1" u="sng" dirty="0">
                <a:solidFill>
                  <a:schemeClr val="bg1"/>
                </a:solidFill>
                <a:latin typeface="Barlow" pitchFamily="2" charset="77"/>
              </a:rPr>
              <a:t>repository</a:t>
            </a:r>
            <a:r>
              <a:rPr lang="it-IT" sz="2000" b="1" dirty="0">
                <a:solidFill>
                  <a:schemeClr val="bg1"/>
                </a:solidFill>
                <a:latin typeface="Barlow" pitchFamily="2" charset="77"/>
              </a:rPr>
              <a:t> di tutte le campagne su tutti i canali di comunicazione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1E793D-DF2E-449A-53B0-BB0375D5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2" y="2206003"/>
            <a:ext cx="5713657" cy="36387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43DCD3-CFE5-13E4-FB27-D7DC0514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226" y="2206003"/>
            <a:ext cx="5620893" cy="363874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61808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35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BD3380-87C7-BCE7-0FF4-2C54A169050A}"/>
              </a:ext>
            </a:extLst>
          </p:cNvPr>
          <p:cNvSpPr txBox="1"/>
          <p:nvPr/>
        </p:nvSpPr>
        <p:spPr>
          <a:xfrm>
            <a:off x="-1234938" y="262593"/>
            <a:ext cx="9279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Una mostra 3D per la coesione europea</a:t>
            </a:r>
            <a:endParaRPr lang="it-IT" sz="3600" b="1" i="0" u="sng" strike="noStrike" dirty="0">
              <a:solidFill>
                <a:srgbClr val="FFFFFF"/>
              </a:solidFill>
              <a:effectLst/>
              <a:latin typeface="Barlow Condensed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D20756-8DF6-DF3D-E5F9-2C8EAD27D672}"/>
              </a:ext>
            </a:extLst>
          </p:cNvPr>
          <p:cNvSpPr txBox="1"/>
          <p:nvPr/>
        </p:nvSpPr>
        <p:spPr>
          <a:xfrm>
            <a:off x="227526" y="2201690"/>
            <a:ext cx="58684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latin typeface="Barlow" pitchFamily="2" charset="77"/>
              </a:rPr>
              <a:t>È la sintesi dei principali risultati ottenuti;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/>
              </a:solidFill>
              <a:latin typeface="Barlow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latin typeface="Barlow" pitchFamily="2" charset="77"/>
              </a:rPr>
              <a:t>Contiene un estratto dei contenuti destinati alla comunicazione;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/>
              </a:solidFill>
              <a:latin typeface="Barlow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/>
                </a:solidFill>
                <a:latin typeface="Barlow" pitchFamily="2" charset="77"/>
              </a:rPr>
              <a:t>Esporrà il materiale elaborato dagli </a:t>
            </a:r>
            <a:r>
              <a:rPr lang="it-IT" sz="2400" b="1" dirty="0" err="1">
                <a:solidFill>
                  <a:schemeClr val="bg1"/>
                </a:solidFill>
                <a:latin typeface="Barlow" pitchFamily="2" charset="77"/>
              </a:rPr>
              <a:t>ambassador</a:t>
            </a:r>
            <a:r>
              <a:rPr lang="it-IT" sz="2400" b="1" dirty="0">
                <a:solidFill>
                  <a:schemeClr val="bg1"/>
                </a:solidFill>
                <a:latin typeface="Barlow" pitchFamily="2" charset="77"/>
              </a:rPr>
              <a:t> del progetto TRUE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/>
              </a:solidFill>
              <a:latin typeface="Barlow" pitchFamily="2" charset="77"/>
            </a:endParaRPr>
          </a:p>
        </p:txBody>
      </p:sp>
      <p:pic>
        <p:nvPicPr>
          <p:cNvPr id="8" name="Immagine 7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A2EB0C0A-3F28-B60E-A9E1-B5F205F7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005" y="1127176"/>
            <a:ext cx="4399005" cy="24744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magine 8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1E3316F5-BE26-B5BF-A001-DDF012D3C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3936330"/>
            <a:ext cx="5189838" cy="22443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50820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35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AD3E7B-7457-9482-20E2-A6A7870268A3}"/>
              </a:ext>
            </a:extLst>
          </p:cNvPr>
          <p:cNvSpPr txBox="1"/>
          <p:nvPr/>
        </p:nvSpPr>
        <p:spPr>
          <a:xfrm>
            <a:off x="2064316" y="2116106"/>
            <a:ext cx="9279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GRAZIE PER L’ATTENZIONE</a:t>
            </a:r>
            <a:endParaRPr lang="it-IT" sz="3600" b="1" i="0" u="sng" strike="noStrike" dirty="0">
              <a:solidFill>
                <a:srgbClr val="FFFFFF"/>
              </a:solidFill>
              <a:effectLst/>
              <a:latin typeface="Barlow Condensed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5652CA-6BE8-3C81-1D9A-4E098563720E}"/>
              </a:ext>
            </a:extLst>
          </p:cNvPr>
          <p:cNvSpPr txBox="1"/>
          <p:nvPr/>
        </p:nvSpPr>
        <p:spPr>
          <a:xfrm>
            <a:off x="1689851" y="2718966"/>
            <a:ext cx="9279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3852" rtl="0">
              <a:spcBef>
                <a:spcPts val="0"/>
              </a:spcBef>
              <a:spcAft>
                <a:spcPts val="0"/>
              </a:spcAft>
            </a:pP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Eugenio Doti – </a:t>
            </a:r>
            <a:r>
              <a:rPr lang="it-IT" sz="3600" b="1" i="0" u="none" strike="noStrike" dirty="0" err="1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www.digivis.eu</a:t>
            </a:r>
            <a:r>
              <a:rPr lang="it-IT" sz="3600" b="1" i="0" u="none" strike="noStrike" dirty="0">
                <a:solidFill>
                  <a:srgbClr val="FFFFFF"/>
                </a:solidFill>
                <a:effectLst/>
                <a:latin typeface="Barlow Condensed" panose="020F0502020204030204" pitchFamily="34" charset="0"/>
              </a:rPr>
              <a:t> </a:t>
            </a:r>
            <a:endParaRPr lang="it-IT" sz="3600" b="1" i="0" u="sng" strike="noStrike" dirty="0">
              <a:solidFill>
                <a:srgbClr val="FFFFFF"/>
              </a:solidFill>
              <a:effectLst/>
              <a:latin typeface="Barlow Condensed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367ADD6-8940-00C0-FAAE-DF7942CB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0" y="312008"/>
            <a:ext cx="3023393" cy="11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BBDB960-35ED-7E2E-53EF-02D370B740C6}"/>
              </a:ext>
            </a:extLst>
          </p:cNvPr>
          <p:cNvSpPr/>
          <p:nvPr/>
        </p:nvSpPr>
        <p:spPr>
          <a:xfrm>
            <a:off x="0" y="5656799"/>
            <a:ext cx="12191999" cy="12012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0569D771-5127-71A9-C691-6BEA0566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0" y="5916876"/>
            <a:ext cx="2897660" cy="62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F46254BC-D430-1ECC-8128-71DCF52DF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69" y="6010079"/>
            <a:ext cx="1191914" cy="5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F2A719D-AF62-5EA8-F885-8BF74F5C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422" y="6174078"/>
            <a:ext cx="968805" cy="1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A4F19029-A04C-83F1-335C-96B6F2507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66" y="5863497"/>
            <a:ext cx="694487" cy="7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C723810-3AA7-F543-58D4-D8B7E3436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393" y="6010079"/>
            <a:ext cx="1292550" cy="45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88F2EB2-8263-69FB-7852-18320DD3C702}"/>
              </a:ext>
            </a:extLst>
          </p:cNvPr>
          <p:cNvSpPr txBox="1"/>
          <p:nvPr/>
        </p:nvSpPr>
        <p:spPr>
          <a:xfrm>
            <a:off x="5405685" y="5730384"/>
            <a:ext cx="2449727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rtl="0">
              <a:spcBef>
                <a:spcPts val="0"/>
              </a:spcBef>
              <a:spcAft>
                <a:spcPts val="0"/>
              </a:spcAft>
            </a:pPr>
            <a:r>
              <a:rPr lang="it-IT" sz="1100" b="0" i="0" u="none" strike="noStrike" dirty="0">
                <a:solidFill>
                  <a:srgbClr val="002B85"/>
                </a:solidFill>
                <a:effectLst/>
                <a:latin typeface="Barlow Condensed" panose="020F0502020204030204" pitchFamily="34" charset="0"/>
              </a:rPr>
              <a:t>Un progetto realizzato da:</a:t>
            </a:r>
            <a:endParaRPr lang="it-IT" sz="1100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87515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229</Words>
  <Application>Microsoft Macintosh PowerPoint</Application>
  <PresentationFormat>Widescreen</PresentationFormat>
  <Paragraphs>32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Barlow</vt:lpstr>
      <vt:lpstr>Barlow Condensed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Doti</dc:creator>
  <cp:lastModifiedBy>Doti</cp:lastModifiedBy>
  <cp:revision>34</cp:revision>
  <dcterms:created xsi:type="dcterms:W3CDTF">2023-01-17T16:17:45Z</dcterms:created>
  <dcterms:modified xsi:type="dcterms:W3CDTF">2023-06-20T08:21:35Z</dcterms:modified>
</cp:coreProperties>
</file>